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Nunito"/>
      <p:regular r:id="rId55"/>
      <p:bold r:id="rId56"/>
      <p:italic r:id="rId57"/>
      <p:boldItalic r:id="rId58"/>
    </p:embeddedFont>
    <p:embeddedFont>
      <p:font typeface="Maven Pro"/>
      <p:regular r:id="rId59"/>
      <p:bold r:id="rId60"/>
    </p:embeddedFont>
    <p:embeddedFont>
      <p:font typeface="Helvetica Neue"/>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D6C477-854F-4385-BE57-19D57093DE98}">
  <a:tblStyle styleId="{56D6C477-854F-4385-BE57-19D57093DE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4.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avenPr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Nuni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Nunito-italic.fntdata"/><Relationship Id="rId12" Type="http://schemas.openxmlformats.org/officeDocument/2006/relationships/slide" Target="slides/slide6.xml"/><Relationship Id="rId56" Type="http://schemas.openxmlformats.org/officeDocument/2006/relationships/font" Target="fonts/Nunito-bold.fntdata"/><Relationship Id="rId15" Type="http://schemas.openxmlformats.org/officeDocument/2006/relationships/slide" Target="slides/slide9.xml"/><Relationship Id="rId59" Type="http://schemas.openxmlformats.org/officeDocument/2006/relationships/font" Target="fonts/MavenPro-regular.fntdata"/><Relationship Id="rId14" Type="http://schemas.openxmlformats.org/officeDocument/2006/relationships/slide" Target="slides/slide8.xml"/><Relationship Id="rId58"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linear-regression#:~:text=Linear%20regression%20analysis%20is%20used,is%20called%20the%20independent%20variabl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ookdown.org/egarpor/PM-UC3M/glm-diagnostics.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045ea0cf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045ea0cf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050feed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050feed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045ea0cfb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045ea0cf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045ea0cfb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045ea0cfb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045ea0cfb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045ea0cfb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045ea0cfb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045ea0cfb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045ea0cfb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1045ea0cfb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050feede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1050feede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050feede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050feede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045ea0cf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1045ea0cf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424242"/>
              </a:buClr>
              <a:buSzPts val="1100"/>
              <a:buFont typeface="Nunito"/>
              <a:buChar char="●"/>
            </a:pPr>
            <a:r>
              <a:rPr lang="it" u="sng">
                <a:solidFill>
                  <a:schemeClr val="hlink"/>
                </a:solidFill>
                <a:latin typeface="Nunito"/>
                <a:ea typeface="Nunito"/>
                <a:cs typeface="Nunito"/>
                <a:sym typeface="Nunito"/>
                <a:hlinkClick r:id="rId2"/>
              </a:rPr>
              <a:t>https://www.ibm.com/topics/linear-regression#:~:text=Linear%20regression%20analysis%20is%20used,is%20called%20the%20independent%20variable</a:t>
            </a:r>
            <a:r>
              <a:rPr lang="it">
                <a:solidFill>
                  <a:srgbClr val="424242"/>
                </a:solidFill>
                <a:latin typeface="Nunito"/>
                <a:ea typeface="Nunito"/>
                <a:cs typeface="Nunito"/>
                <a:sym typeface="Nunito"/>
              </a:rPr>
              <a:t>. </a:t>
            </a:r>
            <a:endParaRPr>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it" sz="900">
                <a:solidFill>
                  <a:srgbClr val="424242"/>
                </a:solidFill>
                <a:latin typeface="Nunito"/>
                <a:ea typeface="Nunito"/>
                <a:cs typeface="Nunito"/>
                <a:sym typeface="Nunito"/>
              </a:rPr>
              <a:t>Linear relationship between the dependent variable and each independent variable and all observations should be independent</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it" sz="900">
                <a:solidFill>
                  <a:srgbClr val="424242"/>
                </a:solidFill>
                <a:latin typeface="Nunito"/>
                <a:ea typeface="Nunito"/>
                <a:cs typeface="Nunito"/>
                <a:sym typeface="Nunito"/>
              </a:rPr>
              <a:t>For each value of the independent variable, the distribution of the dependent variable must be normal. </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it" sz="900">
                <a:solidFill>
                  <a:srgbClr val="424242"/>
                </a:solidFill>
                <a:latin typeface="Nunito"/>
                <a:ea typeface="Nunito"/>
                <a:cs typeface="Nunito"/>
                <a:sym typeface="Nunito"/>
              </a:rPr>
              <a:t>The variance of the distribution of the dependent variable should be constant for all values of the independent variable. </a:t>
            </a:r>
            <a:endParaRPr sz="900">
              <a:solidFill>
                <a:srgbClr val="424242"/>
              </a:solidFill>
              <a:latin typeface="Nunito"/>
              <a:ea typeface="Nunito"/>
              <a:cs typeface="Nunito"/>
              <a:sym typeface="Nunito"/>
            </a:endParaRPr>
          </a:p>
          <a:p>
            <a:pPr indent="0" lvl="0" marL="0" rtl="0" algn="l">
              <a:lnSpc>
                <a:spcPct val="115000"/>
              </a:lnSpc>
              <a:spcBef>
                <a:spcPts val="0"/>
              </a:spcBef>
              <a:spcAft>
                <a:spcPts val="0"/>
              </a:spcAft>
              <a:buNone/>
            </a:pPr>
            <a:r>
              <a:rPr lang="it" sz="900">
                <a:solidFill>
                  <a:srgbClr val="424242"/>
                </a:solidFill>
                <a:latin typeface="Nunito"/>
                <a:ea typeface="Nunito"/>
                <a:cs typeface="Nunito"/>
                <a:sym typeface="Nunito"/>
              </a:rPr>
              <a:t>data follow a normal distribution with a fixed variance.</a:t>
            </a:r>
            <a:endParaRPr sz="900">
              <a:solidFill>
                <a:srgbClr val="424242"/>
              </a:solidFill>
              <a:latin typeface="Nunito"/>
              <a:ea typeface="Nunito"/>
              <a:cs typeface="Nunito"/>
              <a:sym typeface="Nuni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045ea0cf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045ea0cf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045ea0cf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045ea0cf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900">
                <a:solidFill>
                  <a:srgbClr val="333333"/>
                </a:solidFill>
                <a:highlight>
                  <a:srgbClr val="FFFFFF"/>
                </a:highlight>
                <a:latin typeface="Helvetica Neue"/>
                <a:ea typeface="Helvetica Neue"/>
                <a:cs typeface="Helvetica Neue"/>
                <a:sym typeface="Helvetica Neue"/>
              </a:rPr>
              <a:t>ANOVA testing whether the more complex model is significantly better at capturing the data than the simpler model. If the resulting p-value is sufficiently low (usually less than 0.05), we conclude that the more complex model is significantly better than the simpler model, and thus favor the more complex model. If the p-value is not sufficiently low (usually greater than 0.05), we should favor the simpler model.</a:t>
            </a:r>
            <a:endParaRPr sz="1000">
              <a:solidFill>
                <a:srgbClr val="424242"/>
              </a:solidFill>
              <a:latin typeface="Nunito"/>
              <a:ea typeface="Nunito"/>
              <a:cs typeface="Nunito"/>
              <a:sym typeface="Nuni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045ea0cf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045ea0cf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045ea0cf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045ea0cf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424242"/>
              </a:buClr>
              <a:buSzPts val="1300"/>
              <a:buFont typeface="Nunito"/>
              <a:buChar char="●"/>
            </a:pPr>
            <a:r>
              <a:rPr lang="it" sz="1300">
                <a:solidFill>
                  <a:srgbClr val="424242"/>
                </a:solidFill>
                <a:latin typeface="Nunito"/>
                <a:ea typeface="Nunito"/>
                <a:cs typeface="Nunito"/>
                <a:sym typeface="Nunito"/>
              </a:rPr>
              <a:t>Res vs fitted: check heteroscedasticity</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it" sz="1300">
                <a:solidFill>
                  <a:srgbClr val="424242"/>
                </a:solidFill>
                <a:latin typeface="Nunito"/>
                <a:ea typeface="Nunito"/>
                <a:cs typeface="Nunito"/>
                <a:sym typeface="Nunito"/>
              </a:rPr>
              <a:t>normal q-q: check normality</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it" sz="1300">
                <a:solidFill>
                  <a:srgbClr val="424242"/>
                </a:solidFill>
                <a:latin typeface="Nunito"/>
                <a:ea typeface="Nunito"/>
                <a:cs typeface="Nunito"/>
                <a:sym typeface="Nunito"/>
              </a:rPr>
              <a:t>res vs leverages: check outliers</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it" sz="1300">
                <a:solidFill>
                  <a:srgbClr val="424242"/>
                </a:solidFill>
                <a:latin typeface="Nunito"/>
                <a:ea typeface="Nunito"/>
                <a:cs typeface="Nunito"/>
                <a:sym typeface="Nunito"/>
              </a:rPr>
              <a:t>rs vs vars: check linearity</a:t>
            </a:r>
            <a:endParaRPr sz="1300">
              <a:solidFill>
                <a:srgbClr val="424242"/>
              </a:solidFill>
              <a:latin typeface="Nunito"/>
              <a:ea typeface="Nunito"/>
              <a:cs typeface="Nunito"/>
              <a:sym typeface="Nunito"/>
            </a:endParaRPr>
          </a:p>
          <a:p>
            <a:pPr indent="-298450" lvl="0" marL="457200" rtl="0" algn="l">
              <a:lnSpc>
                <a:spcPct val="115000"/>
              </a:lnSpc>
              <a:spcBef>
                <a:spcPts val="0"/>
              </a:spcBef>
              <a:spcAft>
                <a:spcPts val="0"/>
              </a:spcAft>
              <a:buClr>
                <a:srgbClr val="424242"/>
              </a:buClr>
              <a:buSzPts val="1100"/>
              <a:buFont typeface="Nunito"/>
              <a:buChar char="●"/>
            </a:pPr>
            <a:r>
              <a:rPr lang="it" sz="1300">
                <a:solidFill>
                  <a:srgbClr val="424242"/>
                </a:solidFill>
                <a:latin typeface="Nunito"/>
                <a:ea typeface="Nunito"/>
                <a:cs typeface="Nunito"/>
                <a:sym typeface="Nunito"/>
              </a:rPr>
              <a:t>https://towardsdatascience.com/linear-regression-modeling-and-assumptions-dcd7a201502a</a:t>
            </a:r>
            <a:endParaRPr sz="1300">
              <a:solidFill>
                <a:srgbClr val="424242"/>
              </a:solidFill>
              <a:latin typeface="Nunito"/>
              <a:ea typeface="Nunito"/>
              <a:cs typeface="Nunito"/>
              <a:sym typeface="Nuni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045ea0cf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045ea0cf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424242"/>
              </a:buClr>
              <a:buSzPts val="900"/>
              <a:buFont typeface="Nunito"/>
              <a:buChar char="●"/>
            </a:pPr>
            <a:r>
              <a:rPr lang="it" sz="900">
                <a:solidFill>
                  <a:srgbClr val="424242"/>
                </a:solidFill>
                <a:latin typeface="Nunito"/>
                <a:ea typeface="Nunito"/>
                <a:cs typeface="Nunito"/>
                <a:sym typeface="Nunito"/>
              </a:rPr>
              <a:t>in</a:t>
            </a:r>
            <a:r>
              <a:rPr lang="it" sz="900">
                <a:solidFill>
                  <a:srgbClr val="424242"/>
                </a:solidFill>
                <a:latin typeface="Nunito"/>
                <a:ea typeface="Nunito"/>
                <a:cs typeface="Nunito"/>
                <a:sym typeface="Nunito"/>
              </a:rPr>
              <a:t>dependence of the observations</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it" sz="900">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it" sz="900">
                <a:solidFill>
                  <a:srgbClr val="424242"/>
                </a:solidFill>
                <a:latin typeface="Nunito"/>
                <a:ea typeface="Nunito"/>
                <a:cs typeface="Nunito"/>
                <a:sym typeface="Nunito"/>
              </a:rPr>
              <a:t>Linearity between the response variable and the explanatory variables can be relaxed</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it" sz="900">
                <a:solidFill>
                  <a:srgbClr val="424242"/>
                </a:solidFill>
                <a:latin typeface="Nunito"/>
                <a:ea typeface="Nunito"/>
                <a:cs typeface="Nunito"/>
                <a:sym typeface="Nunito"/>
              </a:rPr>
              <a:t>Linearity between the transformed expected response and the explanatory variable in terms of the link function is required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045ea0cf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045ea0cf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ndependence of the observations</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response variable and the explanatory variables can be relaxed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transformed expected response and the explanatory variable in terms of the link function is required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045ea0cf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045ea0cf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solidFill>
                  <a:schemeClr val="dk1"/>
                </a:solidFill>
                <a:highlight>
                  <a:srgbClr val="F7F7F7"/>
                </a:highlight>
              </a:rPr>
              <a:t>You cannot calculate sums of squares from a generalized linear model. Instead GLMs are assessed in terms of changes in the deviance explained. Deviance values are calculated based on the (log) likelihoods of three models: the proposed model, a null model, and a saturated model (which has one parameter per data point). A generalized linear model can then be characterized in terms of two types of deviance:</a:t>
            </a:r>
            <a:endParaRPr sz="1200">
              <a:solidFill>
                <a:schemeClr val="dk1"/>
              </a:solidFill>
              <a:highlight>
                <a:srgbClr val="F7F7F7"/>
              </a:highlight>
            </a:endParaRPr>
          </a:p>
          <a:p>
            <a:pPr indent="-304800" lvl="0" marL="457200" rtl="0" algn="l">
              <a:lnSpc>
                <a:spcPct val="115000"/>
              </a:lnSpc>
              <a:spcBef>
                <a:spcPts val="1200"/>
              </a:spcBef>
              <a:spcAft>
                <a:spcPts val="0"/>
              </a:spcAft>
              <a:buClr>
                <a:schemeClr val="dk1"/>
              </a:buClr>
              <a:buSzPts val="1200"/>
              <a:buAutoNum type="arabicPeriod"/>
            </a:pPr>
            <a:r>
              <a:rPr lang="it" sz="1200">
                <a:solidFill>
                  <a:schemeClr val="dk1"/>
                </a:solidFill>
                <a:highlight>
                  <a:srgbClr val="F7F7F7"/>
                </a:highlight>
              </a:rPr>
              <a:t>The null deviance, which is a measure of the overall variability in the response variable:</a:t>
            </a:r>
            <a:endParaRPr sz="1200">
              <a:solidFill>
                <a:schemeClr val="dk1"/>
              </a:solidFill>
              <a:highlight>
                <a:srgbClr val="F7F7F7"/>
              </a:highlight>
            </a:endParaRPr>
          </a:p>
          <a:p>
            <a:pPr indent="-304800" lvl="0" marL="457200" rtl="0" algn="l">
              <a:lnSpc>
                <a:spcPct val="115000"/>
              </a:lnSpc>
              <a:spcBef>
                <a:spcPts val="0"/>
              </a:spcBef>
              <a:spcAft>
                <a:spcPts val="0"/>
              </a:spcAft>
              <a:buClr>
                <a:schemeClr val="dk1"/>
              </a:buClr>
              <a:buSzPts val="1200"/>
              <a:buAutoNum type="arabicPeriod"/>
            </a:pPr>
            <a:r>
              <a:rPr lang="it" sz="1200">
                <a:solidFill>
                  <a:schemeClr val="dk1"/>
                </a:solidFill>
                <a:highlight>
                  <a:srgbClr val="F7F7F7"/>
                </a:highlight>
              </a:rPr>
              <a:t>The residual deviance, which is a measure of the variability in the response variable that remains unexplained by the proposed model</a:t>
            </a:r>
            <a:endParaRPr sz="1200">
              <a:solidFill>
                <a:schemeClr val="dk1"/>
              </a:solidFill>
              <a:highlight>
                <a:srgbClr val="F7F7F7"/>
              </a:highlight>
            </a:endParaRPr>
          </a:p>
          <a:p>
            <a:pPr indent="0" lvl="0" marL="0" rtl="0" algn="l">
              <a:lnSpc>
                <a:spcPct val="115000"/>
              </a:lnSpc>
              <a:spcBef>
                <a:spcPts val="2000"/>
              </a:spcBef>
              <a:spcAft>
                <a:spcPts val="0"/>
              </a:spcAft>
              <a:buNone/>
            </a:pPr>
            <a:r>
              <a:rPr lang="it" sz="1200">
                <a:solidFill>
                  <a:schemeClr val="dk1"/>
                </a:solidFill>
                <a:highlight>
                  <a:srgbClr val="F7F7F7"/>
                </a:highlight>
              </a:rPr>
              <a:t>The comparison of two models using analysis of variance is based on the difference in the residual deviance of the models. This deviance difference can be compared to a chi-squared distribution to obtain a P value.</a:t>
            </a:r>
            <a:endParaRPr sz="1200">
              <a:solidFill>
                <a:schemeClr val="dk1"/>
              </a:solidFill>
              <a:highlight>
                <a:srgbClr val="F7F7F7"/>
              </a:highlight>
            </a:endParaRPr>
          </a:p>
          <a:p>
            <a:pPr indent="0" lvl="0" marL="0" rtl="0" algn="l">
              <a:lnSpc>
                <a:spcPct val="115000"/>
              </a:lnSpc>
              <a:spcBef>
                <a:spcPts val="2000"/>
              </a:spcBef>
              <a:spcAft>
                <a:spcPts val="0"/>
              </a:spcAft>
              <a:buNone/>
            </a:pPr>
            <a:r>
              <a:rPr lang="it" sz="1200">
                <a:solidFill>
                  <a:schemeClr val="dk1"/>
                </a:solidFill>
                <a:highlight>
                  <a:srgbClr val="F7F7F7"/>
                </a:highlight>
              </a:rPr>
              <a:t>When we ran linear models, we used the coefficient of determination, or R</a:t>
            </a:r>
            <a:r>
              <a:rPr lang="it" sz="900">
                <a:solidFill>
                  <a:schemeClr val="dk1"/>
                </a:solidFill>
                <a:highlight>
                  <a:srgbClr val="F7F7F7"/>
                </a:highlight>
              </a:rPr>
              <a:t>2</a:t>
            </a:r>
            <a:r>
              <a:rPr lang="it" sz="1200">
                <a:solidFill>
                  <a:schemeClr val="dk1"/>
                </a:solidFill>
                <a:highlight>
                  <a:srgbClr val="F7F7F7"/>
                </a:highlight>
              </a:rPr>
              <a:t> to assess how much of the variability in our response variable is explained by a given model. R</a:t>
            </a:r>
            <a:r>
              <a:rPr lang="it" sz="900">
                <a:solidFill>
                  <a:schemeClr val="dk1"/>
                </a:solidFill>
                <a:highlight>
                  <a:srgbClr val="F7F7F7"/>
                </a:highlight>
              </a:rPr>
              <a:t>2</a:t>
            </a:r>
            <a:r>
              <a:rPr lang="it" sz="1200">
                <a:solidFill>
                  <a:schemeClr val="dk1"/>
                </a:solidFill>
                <a:highlight>
                  <a:srgbClr val="F7F7F7"/>
                </a:highlight>
              </a:rPr>
              <a:t> is based on the sums of squares of our model, and so cannot be calculated for GLMs. Instead, we can calculate the analogous “deviance explained” by our model</a:t>
            </a:r>
            <a:endParaRPr sz="1200">
              <a:solidFill>
                <a:schemeClr val="dk1"/>
              </a:solidFill>
              <a:highlight>
                <a:srgbClr val="F7F7F7"/>
              </a:highlight>
            </a:endParaRPr>
          </a:p>
          <a:p>
            <a:pPr indent="0" lvl="0" marL="0" rtl="0" algn="l">
              <a:lnSpc>
                <a:spcPct val="115000"/>
              </a:lnSpc>
              <a:spcBef>
                <a:spcPts val="2000"/>
              </a:spcBef>
              <a:spcAft>
                <a:spcPts val="0"/>
              </a:spcAft>
              <a:buNone/>
            </a:pPr>
            <a:r>
              <a:rPr lang="it" sz="1200">
                <a:solidFill>
                  <a:schemeClr val="dk1"/>
                </a:solidFill>
                <a:highlight>
                  <a:srgbClr val="F7F7F7"/>
                </a:highlight>
              </a:rPr>
              <a:t>If data follow a Poisson distribution, then the mean of the distribution is equal to the variance. Accordingly, a Poisson distribution is represented by just one parameter λ, which describes both the mean and the variance of the distribution.  We can get an indication of whether a model is over-dispersed by inspecting the model summary. As a rule of thumb, if the response variable conforms to a true Poisson distribution, we expect the residual deviance to be approximately equal to the residual degrees of freedom. If the deviance is much greater than the degrees of freedom, this indicates over-dispersion.</a:t>
            </a:r>
            <a:endParaRPr sz="1200">
              <a:solidFill>
                <a:schemeClr val="dk1"/>
              </a:solidFill>
              <a:highlight>
                <a:srgbClr val="F7F7F7"/>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045ea0cf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045ea0cf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solidFill>
                  <a:schemeClr val="dk1"/>
                </a:solidFill>
                <a:highlight>
                  <a:srgbClr val="F7F7F7"/>
                </a:highlight>
              </a:rPr>
              <a:t>You cannot calculate sums of squares from a generalized linear model. Instead GLMs are assessed in terms of changes in the deviance explained. Deviance values are calculated based on the (log) likelihoods of three models: the proposed model, a null model, and a saturated model (which has one parameter per data point). A generalized linear model can then be characterized in terms of two types of deviance:</a:t>
            </a:r>
            <a:endParaRPr sz="1200">
              <a:solidFill>
                <a:schemeClr val="dk1"/>
              </a:solidFill>
              <a:highlight>
                <a:srgbClr val="F7F7F7"/>
              </a:highlight>
            </a:endParaRPr>
          </a:p>
          <a:p>
            <a:pPr indent="-304800" lvl="0" marL="457200" rtl="0" algn="l">
              <a:lnSpc>
                <a:spcPct val="115000"/>
              </a:lnSpc>
              <a:spcBef>
                <a:spcPts val="1200"/>
              </a:spcBef>
              <a:spcAft>
                <a:spcPts val="0"/>
              </a:spcAft>
              <a:buClr>
                <a:schemeClr val="dk1"/>
              </a:buClr>
              <a:buSzPts val="1200"/>
              <a:buAutoNum type="arabicPeriod"/>
            </a:pPr>
            <a:r>
              <a:rPr lang="it" sz="1200">
                <a:solidFill>
                  <a:schemeClr val="dk1"/>
                </a:solidFill>
                <a:highlight>
                  <a:srgbClr val="F7F7F7"/>
                </a:highlight>
              </a:rPr>
              <a:t>The null deviance, which is a measure of the overall variability in the response variable:</a:t>
            </a:r>
            <a:endParaRPr sz="1200">
              <a:solidFill>
                <a:schemeClr val="dk1"/>
              </a:solidFill>
              <a:highlight>
                <a:srgbClr val="F7F7F7"/>
              </a:highlight>
            </a:endParaRPr>
          </a:p>
          <a:p>
            <a:pPr indent="-304800" lvl="0" marL="457200" rtl="0" algn="l">
              <a:lnSpc>
                <a:spcPct val="115000"/>
              </a:lnSpc>
              <a:spcBef>
                <a:spcPts val="0"/>
              </a:spcBef>
              <a:spcAft>
                <a:spcPts val="0"/>
              </a:spcAft>
              <a:buClr>
                <a:schemeClr val="dk1"/>
              </a:buClr>
              <a:buSzPts val="1200"/>
              <a:buAutoNum type="arabicPeriod"/>
            </a:pPr>
            <a:r>
              <a:rPr lang="it" sz="1200">
                <a:solidFill>
                  <a:schemeClr val="dk1"/>
                </a:solidFill>
                <a:highlight>
                  <a:srgbClr val="F7F7F7"/>
                </a:highlight>
              </a:rPr>
              <a:t>The residual deviance, which is a measure of the variability in the response variable that remains unexplained by the proposed model</a:t>
            </a:r>
            <a:endParaRPr sz="1200">
              <a:solidFill>
                <a:schemeClr val="dk1"/>
              </a:solidFill>
              <a:highlight>
                <a:srgbClr val="F7F7F7"/>
              </a:highlight>
            </a:endParaRPr>
          </a:p>
          <a:p>
            <a:pPr indent="0" lvl="0" marL="0" rtl="0" algn="l">
              <a:lnSpc>
                <a:spcPct val="115000"/>
              </a:lnSpc>
              <a:spcBef>
                <a:spcPts val="2000"/>
              </a:spcBef>
              <a:spcAft>
                <a:spcPts val="0"/>
              </a:spcAft>
              <a:buNone/>
            </a:pPr>
            <a:r>
              <a:rPr lang="it" sz="1200">
                <a:solidFill>
                  <a:schemeClr val="dk1"/>
                </a:solidFill>
                <a:highlight>
                  <a:srgbClr val="F7F7F7"/>
                </a:highlight>
              </a:rPr>
              <a:t>The comparison of two models using analysis of variance is based on the difference in the residual deviance of the models. This deviance difference can be compared to a chi-squared distribution to obtain a P value.</a:t>
            </a:r>
            <a:endParaRPr sz="1200">
              <a:solidFill>
                <a:schemeClr val="dk1"/>
              </a:solidFill>
              <a:highlight>
                <a:srgbClr val="F7F7F7"/>
              </a:highlight>
            </a:endParaRPr>
          </a:p>
          <a:p>
            <a:pPr indent="0" lvl="0" marL="0" rtl="0" algn="l">
              <a:lnSpc>
                <a:spcPct val="115000"/>
              </a:lnSpc>
              <a:spcBef>
                <a:spcPts val="2000"/>
              </a:spcBef>
              <a:spcAft>
                <a:spcPts val="0"/>
              </a:spcAft>
              <a:buNone/>
            </a:pPr>
            <a:r>
              <a:rPr lang="it" sz="1200">
                <a:solidFill>
                  <a:schemeClr val="dk1"/>
                </a:solidFill>
                <a:highlight>
                  <a:srgbClr val="F7F7F7"/>
                </a:highlight>
              </a:rPr>
              <a:t>When we ran linear models, we used the coefficient of determination, or R</a:t>
            </a:r>
            <a:r>
              <a:rPr lang="it" sz="900">
                <a:solidFill>
                  <a:schemeClr val="dk1"/>
                </a:solidFill>
                <a:highlight>
                  <a:srgbClr val="F7F7F7"/>
                </a:highlight>
              </a:rPr>
              <a:t>2</a:t>
            </a:r>
            <a:r>
              <a:rPr lang="it" sz="1200">
                <a:solidFill>
                  <a:schemeClr val="dk1"/>
                </a:solidFill>
                <a:highlight>
                  <a:srgbClr val="F7F7F7"/>
                </a:highlight>
              </a:rPr>
              <a:t> to assess how much of the variability in our response variable is explained by a given model. R</a:t>
            </a:r>
            <a:r>
              <a:rPr lang="it" sz="900">
                <a:solidFill>
                  <a:schemeClr val="dk1"/>
                </a:solidFill>
                <a:highlight>
                  <a:srgbClr val="F7F7F7"/>
                </a:highlight>
              </a:rPr>
              <a:t>2</a:t>
            </a:r>
            <a:r>
              <a:rPr lang="it" sz="1200">
                <a:solidFill>
                  <a:schemeClr val="dk1"/>
                </a:solidFill>
                <a:highlight>
                  <a:srgbClr val="F7F7F7"/>
                </a:highlight>
              </a:rPr>
              <a:t> is based on the sums of squares of our model, and so cannot be calculated for GLMs. Instead, we can calculate the analogous “deviance explained” by our model</a:t>
            </a:r>
            <a:endParaRPr sz="1200">
              <a:solidFill>
                <a:schemeClr val="dk1"/>
              </a:solidFill>
              <a:highlight>
                <a:srgbClr val="F7F7F7"/>
              </a:highlight>
            </a:endParaRPr>
          </a:p>
          <a:p>
            <a:pPr indent="0" lvl="0" marL="0" rtl="0" algn="l">
              <a:lnSpc>
                <a:spcPct val="115000"/>
              </a:lnSpc>
              <a:spcBef>
                <a:spcPts val="2000"/>
              </a:spcBef>
              <a:spcAft>
                <a:spcPts val="0"/>
              </a:spcAft>
              <a:buNone/>
            </a:pPr>
            <a:r>
              <a:rPr lang="it" sz="1200">
                <a:solidFill>
                  <a:schemeClr val="dk1"/>
                </a:solidFill>
                <a:highlight>
                  <a:srgbClr val="F7F7F7"/>
                </a:highlight>
              </a:rPr>
              <a:t>If data follow a Poisson distribution, then the mean of the distribution is equal to the variance. Accordingly, a Poisson distribution is represented by just one parameter λ, which describes both the mean and the variance of the distribution.  We can get an indication of whether a model is over-dispersed by inspecting the model summary. As a rule of thumb, if the response variable conforms to a true Poisson distribution, we expect the residual deviance to be approximately equal to the residual degrees of freedom. If the deviance is much greater than the degrees of freedom, this indicates over-dispersion.</a:t>
            </a:r>
            <a:endParaRPr sz="1200">
              <a:solidFill>
                <a:schemeClr val="dk1"/>
              </a:solidFill>
              <a:highlight>
                <a:srgbClr val="F7F7F7"/>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045ea0cf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045ea0cf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sz="1200">
                <a:solidFill>
                  <a:srgbClr val="333333"/>
                </a:solidFill>
                <a:highlight>
                  <a:srgbClr val="FFFFFF"/>
                </a:highlight>
                <a:latin typeface="Helvetica Neue"/>
                <a:ea typeface="Helvetica Neue"/>
                <a:cs typeface="Helvetica Neue"/>
                <a:sym typeface="Helvetica Neue"/>
              </a:rPr>
              <a:t>The </a:t>
            </a:r>
            <a:r>
              <a:rPr i="1" lang="it" sz="1200">
                <a:solidFill>
                  <a:srgbClr val="333333"/>
                </a:solidFill>
                <a:latin typeface="Helvetica Neue"/>
                <a:ea typeface="Helvetica Neue"/>
                <a:cs typeface="Helvetica Neue"/>
                <a:sym typeface="Helvetica Neue"/>
              </a:rPr>
              <a:t>approximate</a:t>
            </a:r>
            <a:r>
              <a:rPr lang="it" sz="1200">
                <a:solidFill>
                  <a:srgbClr val="333333"/>
                </a:solidFill>
                <a:highlight>
                  <a:srgbClr val="FFFFFF"/>
                </a:highlight>
                <a:latin typeface="Helvetica Neue"/>
                <a:ea typeface="Helvetica Neue"/>
                <a:cs typeface="Helvetica Neue"/>
                <a:sym typeface="Helvetica Neue"/>
              </a:rPr>
              <a:t> normality in the deviance residuals allows to evaluate how well satisfied the assumption of the response distribution is. </a:t>
            </a:r>
            <a:r>
              <a:rPr b="1" lang="it" sz="1200">
                <a:solidFill>
                  <a:srgbClr val="333333"/>
                </a:solidFill>
                <a:latin typeface="Helvetica Neue"/>
                <a:ea typeface="Helvetica Neue"/>
                <a:cs typeface="Helvetica Neue"/>
                <a:sym typeface="Helvetica Neue"/>
              </a:rPr>
              <a:t>asymptotic distribution</a:t>
            </a:r>
            <a:r>
              <a:rPr lang="it" sz="120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045ea0cf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045ea0cf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u="sng">
                <a:solidFill>
                  <a:schemeClr val="hlink"/>
                </a:solidFill>
                <a:latin typeface="Nunito"/>
                <a:ea typeface="Nunito"/>
                <a:cs typeface="Nunito"/>
                <a:sym typeface="Nunito"/>
                <a:hlinkClick r:id="rId2"/>
              </a:rPr>
              <a:t>https://bookdown.org/egarpor/PM-UC3M/glm-diagnostics.html</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t/>
            </a:r>
            <a:endParaRPr>
              <a:solidFill>
                <a:srgbClr val="424242"/>
              </a:solidFill>
              <a:latin typeface="Nunito"/>
              <a:ea typeface="Nunito"/>
              <a:cs typeface="Nunito"/>
              <a:sym typeface="Nuni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045ea0cf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045ea0cf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ndependence of the observations</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response variable and the explanatory variables can be relaxed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transformed expected response and the explanatory variable in terms of the link function is required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Homoscedasticity can be relaxed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0424995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0424995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050feede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050feede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ndependence of the observations</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response variable and the explanatory variables can be relaxed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transformed expected response and the explanatory variable in terms of the link function is required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Homoscedasticity can be relaxed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050feede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050feede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ndependence of the observations</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response variable and the explanatory variables can be relaxed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transformed expected response and the explanatory variable in terms of the link function is required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Homoscedasticity can be relaxed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045ea0cf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1045ea0cf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ndependence of the observations</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response variable and the explanatory variables can be relaxed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transformed expected response and the explanatory variable in terms of the link function is required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Homoscedasticity can be relaxed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050feede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1050feede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ndependence of the observations</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response variable and the explanatory variables can be relaxed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transformed expected response and the explanatory variable in terms of the link function is required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Homoscedasticity can be relaxed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050feede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050feede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ndependence of the observations</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response variable and the explanatory variables can be relaxed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transformed expected response and the explanatory variable in terms of the link function is required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Homoscedasticity can be relaxed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050feede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050feede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solidFill>
                  <a:srgbClr val="847C77"/>
                </a:solidFill>
                <a:highlight>
                  <a:srgbClr val="F7F5F2"/>
                </a:highlight>
                <a:latin typeface="Helvetica Neue"/>
                <a:ea typeface="Helvetica Neue"/>
                <a:cs typeface="Helvetica Neue"/>
                <a:sym typeface="Helvetica Neue"/>
              </a:rPr>
              <a:t>GAM is an additive modeling technique where the impact of the predictive variables is captured through smooth functions which—depending on the underlying patterns in the data—can be nonlinear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050feede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1050feede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solidFill>
                  <a:srgbClr val="424242"/>
                </a:solidFill>
                <a:latin typeface="Nunito"/>
                <a:ea typeface="Nunito"/>
                <a:cs typeface="Nunito"/>
                <a:sym typeface="Nunito"/>
              </a:rPr>
              <a:t>Deviance is defined in the same way as in GLMs. The comparison of nested GAMs by substracting deviances does not necessarily follow a χ 2 distribution, even asymptotically. However, one can use the chi-square distribution as sort of a reference for assessing fits. </a:t>
            </a:r>
            <a:endParaRPr>
              <a:solidFill>
                <a:srgbClr val="424242"/>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it" sz="1200">
                <a:solidFill>
                  <a:srgbClr val="333333"/>
                </a:solidFill>
                <a:highlight>
                  <a:srgbClr val="FFFFFF"/>
                </a:highlight>
                <a:latin typeface="Helvetica Neue"/>
                <a:ea typeface="Helvetica Neue"/>
                <a:cs typeface="Helvetica Neue"/>
                <a:sym typeface="Helvetica Neue"/>
              </a:rPr>
              <a:t>minimizing residual deviance (goodness of fit) while maximizing parsimony (lowest possible degrees of freedom).  Since the model fit is based on deviance/likelihood, fitted models are directly comparable with GLMs using likelihood techniques (like AIC) or classical tests based on model deviance (Chi-squared or F tests, depending on the error structure).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rgbClr val="424242"/>
              </a:solidFill>
              <a:latin typeface="Nunito"/>
              <a:ea typeface="Nunito"/>
              <a:cs typeface="Nunito"/>
              <a:sym typeface="Nuni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050feede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050feede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050">
                <a:solidFill>
                  <a:srgbClr val="202122"/>
                </a:solidFill>
                <a:highlight>
                  <a:srgbClr val="FFFFFF"/>
                </a:highlight>
              </a:rPr>
              <a:t> If the model mean-variance relationship is correct then scaled residuals should have roughly constant variance.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050feede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050feede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07c4cfd3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07c4cfd3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045ea0c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045ea0cf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050feede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050feede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ndependence of the observations</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response variable and the explanatory variables can be relaxed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transformed expected response and the explanatory variable in terms of the link function is required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050feede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050feede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ndependence of the observations</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Normality of the response variable is not required but it typically assumes a distribution from an exponential family (e.g. binomial, Poisson, multinomial, normal, etc.).</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response variable and the explanatory variables can be relaxed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rPr lang="it">
                <a:solidFill>
                  <a:srgbClr val="424242"/>
                </a:solidFill>
                <a:latin typeface="Nunito"/>
                <a:ea typeface="Nunito"/>
                <a:cs typeface="Nunito"/>
                <a:sym typeface="Nunito"/>
              </a:rPr>
              <a:t>Linearity between the transformed expected response and the explanatory variable in terms of the link function is required</a:t>
            </a:r>
            <a:endParaRPr>
              <a:solidFill>
                <a:srgbClr val="424242"/>
              </a:solidFill>
              <a:latin typeface="Nunito"/>
              <a:ea typeface="Nunito"/>
              <a:cs typeface="Nunito"/>
              <a:sym typeface="Nunito"/>
            </a:endParaRPr>
          </a:p>
          <a:p>
            <a:pPr indent="-298450" lvl="1" marL="914400" rtl="0" algn="l">
              <a:lnSpc>
                <a:spcPct val="115000"/>
              </a:lnSpc>
              <a:spcBef>
                <a:spcPts val="0"/>
              </a:spcBef>
              <a:spcAft>
                <a:spcPts val="0"/>
              </a:spcAft>
              <a:buClr>
                <a:srgbClr val="424242"/>
              </a:buClr>
              <a:buSzPts val="1100"/>
              <a:buFont typeface="Nunito"/>
              <a:buChar cha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07c4cfd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07c4cfd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1050feede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1050feede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050feede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1050feede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0701b550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0701b550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10701b550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10701b550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10701b550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10701b550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0701b55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0701b55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045ea0cf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045ea0cf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045ea0cf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045ea0cf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045ea0cf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045ea0cf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045ea0cf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045ea0cf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050feede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050feede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cm-dpc/COVID-19" TargetMode="External"/><Relationship Id="rId4" Type="http://schemas.openxmlformats.org/officeDocument/2006/relationships/hyperlink" Target="https://covid19.infn.it/is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4957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Covid-19 Case Study</a:t>
            </a:r>
            <a:endParaRPr/>
          </a:p>
          <a:p>
            <a:pPr indent="0" lvl="0" marL="0" rtl="0" algn="l">
              <a:spcBef>
                <a:spcPts val="0"/>
              </a:spcBef>
              <a:spcAft>
                <a:spcPts val="0"/>
              </a:spcAft>
              <a:buNone/>
            </a:pPr>
            <a:r>
              <a:rPr lang="it" sz="3300"/>
              <a:t>Regione </a:t>
            </a:r>
            <a:r>
              <a:rPr lang="it" sz="3300"/>
              <a:t>Lombardia</a:t>
            </a:r>
            <a:endParaRPr sz="3300"/>
          </a:p>
        </p:txBody>
      </p:sp>
      <p:sp>
        <p:nvSpPr>
          <p:cNvPr id="278" name="Google Shape;278;p13"/>
          <p:cNvSpPr txBox="1"/>
          <p:nvPr>
            <p:ph idx="1" type="subTitle"/>
          </p:nvPr>
        </p:nvSpPr>
        <p:spPr>
          <a:xfrm>
            <a:off x="824000" y="3140675"/>
            <a:ext cx="42555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sz="1800"/>
              <a:t>SMDS Final project</a:t>
            </a:r>
            <a:endParaRPr sz="1800"/>
          </a:p>
        </p:txBody>
      </p:sp>
      <p:sp>
        <p:nvSpPr>
          <p:cNvPr id="279" name="Google Shape;279;p13"/>
          <p:cNvSpPr txBox="1"/>
          <p:nvPr>
            <p:ph idx="1" type="subTitle"/>
          </p:nvPr>
        </p:nvSpPr>
        <p:spPr>
          <a:xfrm>
            <a:off x="824000" y="3875525"/>
            <a:ext cx="6820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Valeria Insogna, Roberta Pascale, Anna Pederzani, Thomas Verardo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35" name="Google Shape;335;p22"/>
          <p:cNvPicPr preferRelativeResize="0"/>
          <p:nvPr/>
        </p:nvPicPr>
        <p:blipFill>
          <a:blip r:embed="rId3">
            <a:alphaModFix/>
          </a:blip>
          <a:stretch>
            <a:fillRect/>
          </a:stretch>
        </p:blipFill>
        <p:spPr>
          <a:xfrm>
            <a:off x="403050" y="1972700"/>
            <a:ext cx="4017603" cy="3013202"/>
          </a:xfrm>
          <a:prstGeom prst="rect">
            <a:avLst/>
          </a:prstGeom>
          <a:noFill/>
          <a:ln>
            <a:noFill/>
          </a:ln>
        </p:spPr>
      </p:pic>
      <p:pic>
        <p:nvPicPr>
          <p:cNvPr id="336" name="Google Shape;336;p22"/>
          <p:cNvPicPr preferRelativeResize="0"/>
          <p:nvPr/>
        </p:nvPicPr>
        <p:blipFill>
          <a:blip r:embed="rId4">
            <a:alphaModFix/>
          </a:blip>
          <a:stretch>
            <a:fillRect/>
          </a:stretch>
        </p:blipFill>
        <p:spPr>
          <a:xfrm>
            <a:off x="4669225" y="1953675"/>
            <a:ext cx="4068326" cy="3051249"/>
          </a:xfrm>
          <a:prstGeom prst="rect">
            <a:avLst/>
          </a:prstGeom>
          <a:noFill/>
          <a:ln>
            <a:noFill/>
          </a:ln>
        </p:spPr>
      </p:pic>
      <p:sp>
        <p:nvSpPr>
          <p:cNvPr id="337" name="Google Shape;337;p22"/>
          <p:cNvSpPr txBox="1"/>
          <p:nvPr/>
        </p:nvSpPr>
        <p:spPr>
          <a:xfrm>
            <a:off x="619850" y="1206925"/>
            <a:ext cx="2933100" cy="985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it" sz="1200">
                <a:solidFill>
                  <a:schemeClr val="dk2"/>
                </a:solidFill>
                <a:latin typeface="Nunito"/>
                <a:ea typeface="Nunito"/>
                <a:cs typeface="Nunito"/>
                <a:sym typeface="Nunito"/>
              </a:rPr>
              <a:t>The total amount of </a:t>
            </a:r>
            <a:r>
              <a:rPr lang="it" sz="1200">
                <a:solidFill>
                  <a:schemeClr val="dk2"/>
                </a:solidFill>
                <a:latin typeface="Nunito"/>
                <a:ea typeface="Nunito"/>
                <a:cs typeface="Nunito"/>
                <a:sym typeface="Nunito"/>
              </a:rPr>
              <a:t>hospitalized patients is the sum of intensive care and  h</a:t>
            </a:r>
            <a:r>
              <a:rPr lang="it" sz="1100">
                <a:solidFill>
                  <a:schemeClr val="dk2"/>
                </a:solidFill>
                <a:latin typeface="Nunito"/>
                <a:ea typeface="Nunito"/>
                <a:cs typeface="Nunito"/>
                <a:sym typeface="Nunito"/>
              </a:rPr>
              <a:t>ospitalised patients with symptoms</a:t>
            </a:r>
            <a:r>
              <a:rPr lang="it" sz="1200">
                <a:solidFill>
                  <a:schemeClr val="dk2"/>
                </a:solidFill>
                <a:latin typeface="Nunito"/>
                <a:ea typeface="Nunito"/>
                <a:cs typeface="Nunito"/>
                <a:sym typeface="Nunito"/>
              </a:rPr>
              <a:t> </a:t>
            </a:r>
            <a:endParaRPr sz="1300">
              <a:latin typeface="Nunito"/>
              <a:ea typeface="Nunito"/>
              <a:cs typeface="Nunito"/>
              <a:sym typeface="Nunito"/>
            </a:endParaRPr>
          </a:p>
        </p:txBody>
      </p:sp>
      <p:sp>
        <p:nvSpPr>
          <p:cNvPr id="338" name="Google Shape;338;p22"/>
          <p:cNvSpPr txBox="1"/>
          <p:nvPr/>
        </p:nvSpPr>
        <p:spPr>
          <a:xfrm>
            <a:off x="4956200" y="1206925"/>
            <a:ext cx="2979600" cy="985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it" sz="1200">
                <a:solidFill>
                  <a:schemeClr val="dk2"/>
                </a:solidFill>
                <a:latin typeface="Nunito"/>
                <a:ea typeface="Nunito"/>
                <a:cs typeface="Nunito"/>
                <a:sym typeface="Nunito"/>
              </a:rPr>
              <a:t>The total amount of hospitalized patients is the difference between of total positive and h</a:t>
            </a:r>
            <a:r>
              <a:rPr lang="it" sz="1100">
                <a:solidFill>
                  <a:schemeClr val="dk2"/>
                </a:solidFill>
                <a:latin typeface="Nunito"/>
                <a:ea typeface="Nunito"/>
                <a:cs typeface="Nunito"/>
                <a:sym typeface="Nunito"/>
              </a:rPr>
              <a:t>ome confinement</a:t>
            </a:r>
            <a:r>
              <a:rPr lang="it" sz="1200">
                <a:solidFill>
                  <a:schemeClr val="dk2"/>
                </a:solidFill>
                <a:latin typeface="Nunito"/>
                <a:ea typeface="Nunito"/>
                <a:cs typeface="Nunito"/>
                <a:sym typeface="Nunito"/>
              </a:rPr>
              <a:t> </a:t>
            </a:r>
            <a:endParaRPr sz="130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3"/>
          <p:cNvPicPr preferRelativeResize="0"/>
          <p:nvPr/>
        </p:nvPicPr>
        <p:blipFill>
          <a:blip r:embed="rId3">
            <a:alphaModFix/>
          </a:blip>
          <a:stretch>
            <a:fillRect/>
          </a:stretch>
        </p:blipFill>
        <p:spPr>
          <a:xfrm>
            <a:off x="866400" y="1285500"/>
            <a:ext cx="7411200" cy="3705600"/>
          </a:xfrm>
          <a:prstGeom prst="rect">
            <a:avLst/>
          </a:prstGeom>
          <a:noFill/>
          <a:ln>
            <a:noFill/>
          </a:ln>
        </p:spPr>
      </p:pic>
      <p:sp>
        <p:nvSpPr>
          <p:cNvPr id="344" name="Google Shape;344;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50" name="Google Shape;350;p24"/>
          <p:cNvPicPr preferRelativeResize="0"/>
          <p:nvPr/>
        </p:nvPicPr>
        <p:blipFill>
          <a:blip r:embed="rId3">
            <a:alphaModFix/>
          </a:blip>
          <a:stretch>
            <a:fillRect/>
          </a:stretch>
        </p:blipFill>
        <p:spPr>
          <a:xfrm>
            <a:off x="1036000" y="1326375"/>
            <a:ext cx="5097251" cy="3512325"/>
          </a:xfrm>
          <a:prstGeom prst="rect">
            <a:avLst/>
          </a:prstGeom>
          <a:noFill/>
          <a:ln>
            <a:noFill/>
          </a:ln>
        </p:spPr>
      </p:pic>
      <p:sp>
        <p:nvSpPr>
          <p:cNvPr id="351" name="Google Shape;351;p24"/>
          <p:cNvSpPr txBox="1"/>
          <p:nvPr>
            <p:ph idx="2" type="body"/>
          </p:nvPr>
        </p:nvSpPr>
        <p:spPr>
          <a:xfrm>
            <a:off x="6133250" y="1597875"/>
            <a:ext cx="2201100" cy="285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Boxplots of interesting variables to spot the outliers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57" name="Google Shape;357;p25"/>
          <p:cNvPicPr preferRelativeResize="0"/>
          <p:nvPr/>
        </p:nvPicPr>
        <p:blipFill>
          <a:blip r:embed="rId3">
            <a:alphaModFix/>
          </a:blip>
          <a:stretch>
            <a:fillRect/>
          </a:stretch>
        </p:blipFill>
        <p:spPr>
          <a:xfrm>
            <a:off x="2524350" y="1438750"/>
            <a:ext cx="4683100" cy="3512325"/>
          </a:xfrm>
          <a:prstGeom prst="rect">
            <a:avLst/>
          </a:prstGeom>
          <a:noFill/>
          <a:ln>
            <a:noFill/>
          </a:ln>
        </p:spPr>
      </p:pic>
      <p:sp>
        <p:nvSpPr>
          <p:cNvPr id="358" name="Google Shape;358;p25"/>
          <p:cNvSpPr txBox="1"/>
          <p:nvPr/>
        </p:nvSpPr>
        <p:spPr>
          <a:xfrm>
            <a:off x="294100" y="1438750"/>
            <a:ext cx="2334000" cy="98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it" sz="1200">
                <a:solidFill>
                  <a:schemeClr val="dk2"/>
                </a:solidFill>
                <a:latin typeface="Nunito"/>
                <a:ea typeface="Nunito"/>
                <a:cs typeface="Nunito"/>
                <a:sym typeface="Nunito"/>
              </a:rPr>
              <a:t>Daily counts of the </a:t>
            </a:r>
            <a:r>
              <a:rPr lang="it" sz="1200">
                <a:solidFill>
                  <a:schemeClr val="dk2"/>
                </a:solidFill>
                <a:latin typeface="Nunito"/>
                <a:ea typeface="Nunito"/>
                <a:cs typeface="Nunito"/>
                <a:sym typeface="Nunito"/>
              </a:rPr>
              <a:t>interesting</a:t>
            </a:r>
            <a:r>
              <a:rPr lang="it" sz="1200">
                <a:solidFill>
                  <a:schemeClr val="dk2"/>
                </a:solidFill>
                <a:latin typeface="Nunito"/>
                <a:ea typeface="Nunito"/>
                <a:cs typeface="Nunito"/>
                <a:sym typeface="Nunito"/>
              </a:rPr>
              <a:t> variables in</a:t>
            </a:r>
            <a:r>
              <a:rPr lang="it" sz="1200">
                <a:solidFill>
                  <a:schemeClr val="dk2"/>
                </a:solidFill>
                <a:latin typeface="Nunito"/>
                <a:ea typeface="Nunito"/>
                <a:cs typeface="Nunito"/>
                <a:sym typeface="Nunito"/>
              </a:rPr>
              <a:t> Lombardia per day from the 1st October 2020 to the 1st February 2021</a:t>
            </a:r>
            <a:endParaRPr sz="13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6"/>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64" name="Google Shape;364;p26"/>
          <p:cNvPicPr preferRelativeResize="0"/>
          <p:nvPr/>
        </p:nvPicPr>
        <p:blipFill>
          <a:blip r:embed="rId3">
            <a:alphaModFix/>
          </a:blip>
          <a:stretch>
            <a:fillRect/>
          </a:stretch>
        </p:blipFill>
        <p:spPr>
          <a:xfrm>
            <a:off x="895925" y="1953450"/>
            <a:ext cx="3867223" cy="2900413"/>
          </a:xfrm>
          <a:prstGeom prst="rect">
            <a:avLst/>
          </a:prstGeom>
          <a:noFill/>
          <a:ln>
            <a:noFill/>
          </a:ln>
        </p:spPr>
      </p:pic>
      <p:pic>
        <p:nvPicPr>
          <p:cNvPr id="365" name="Google Shape;365;p26"/>
          <p:cNvPicPr preferRelativeResize="0"/>
          <p:nvPr/>
        </p:nvPicPr>
        <p:blipFill>
          <a:blip r:embed="rId4">
            <a:alphaModFix/>
          </a:blip>
          <a:stretch>
            <a:fillRect/>
          </a:stretch>
        </p:blipFill>
        <p:spPr>
          <a:xfrm>
            <a:off x="4763150" y="1970838"/>
            <a:ext cx="3820877" cy="2865650"/>
          </a:xfrm>
          <a:prstGeom prst="rect">
            <a:avLst/>
          </a:prstGeom>
          <a:noFill/>
          <a:ln>
            <a:noFill/>
          </a:ln>
        </p:spPr>
      </p:pic>
      <p:sp>
        <p:nvSpPr>
          <p:cNvPr id="366" name="Google Shape;366;p26"/>
          <p:cNvSpPr txBox="1"/>
          <p:nvPr/>
        </p:nvSpPr>
        <p:spPr>
          <a:xfrm>
            <a:off x="1153800" y="1205350"/>
            <a:ext cx="6678300" cy="98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200">
                <a:solidFill>
                  <a:schemeClr val="dk2"/>
                </a:solidFill>
                <a:latin typeface="Nunito"/>
                <a:ea typeface="Nunito"/>
                <a:cs typeface="Nunito"/>
                <a:sym typeface="Nunito"/>
              </a:rPr>
              <a:t>Moving average </a:t>
            </a:r>
            <a:r>
              <a:rPr lang="it" sz="1200">
                <a:solidFill>
                  <a:schemeClr val="dk2"/>
                </a:solidFill>
                <a:latin typeface="Nunito"/>
                <a:ea typeface="Nunito"/>
                <a:cs typeface="Nunito"/>
                <a:sym typeface="Nunito"/>
              </a:rPr>
              <a:t>of the n</a:t>
            </a:r>
            <a:r>
              <a:rPr lang="it" sz="1200">
                <a:solidFill>
                  <a:schemeClr val="dk2"/>
                </a:solidFill>
                <a:latin typeface="Nunito"/>
                <a:ea typeface="Nunito"/>
                <a:cs typeface="Nunito"/>
                <a:sym typeface="Nunito"/>
              </a:rPr>
              <a:t>ew amount of current positive</a:t>
            </a:r>
            <a:r>
              <a:rPr lang="it" sz="1200">
                <a:solidFill>
                  <a:schemeClr val="dk2"/>
                </a:solidFill>
                <a:latin typeface="Nunito"/>
                <a:ea typeface="Nunito"/>
                <a:cs typeface="Nunito"/>
                <a:sym typeface="Nunito"/>
              </a:rPr>
              <a:t> and of the revored people per day in </a:t>
            </a:r>
            <a:r>
              <a:rPr lang="it" sz="1200">
                <a:solidFill>
                  <a:schemeClr val="dk2"/>
                </a:solidFill>
                <a:latin typeface="Nunito"/>
                <a:ea typeface="Nunito"/>
                <a:cs typeface="Nunito"/>
                <a:sym typeface="Nunito"/>
              </a:rPr>
              <a:t>Lombardia</a:t>
            </a:r>
            <a:r>
              <a:rPr lang="it" sz="1200">
                <a:solidFill>
                  <a:schemeClr val="dk2"/>
                </a:solidFill>
                <a:latin typeface="Nunito"/>
                <a:ea typeface="Nunito"/>
                <a:cs typeface="Nunito"/>
                <a:sym typeface="Nunito"/>
              </a:rPr>
              <a:t> per day from the 1st October 2020 to the 1st February 2021</a:t>
            </a:r>
            <a:endParaRPr sz="1300">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7"/>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72" name="Google Shape;372;p27"/>
          <p:cNvPicPr preferRelativeResize="0"/>
          <p:nvPr/>
        </p:nvPicPr>
        <p:blipFill>
          <a:blip r:embed="rId3">
            <a:alphaModFix/>
          </a:blip>
          <a:stretch>
            <a:fillRect/>
          </a:stretch>
        </p:blipFill>
        <p:spPr>
          <a:xfrm>
            <a:off x="385800" y="2092525"/>
            <a:ext cx="3966016" cy="2155525"/>
          </a:xfrm>
          <a:prstGeom prst="rect">
            <a:avLst/>
          </a:prstGeom>
          <a:noFill/>
          <a:ln>
            <a:noFill/>
          </a:ln>
        </p:spPr>
      </p:pic>
      <p:pic>
        <p:nvPicPr>
          <p:cNvPr id="373" name="Google Shape;373;p27"/>
          <p:cNvPicPr preferRelativeResize="0"/>
          <p:nvPr/>
        </p:nvPicPr>
        <p:blipFill>
          <a:blip r:embed="rId4">
            <a:alphaModFix/>
          </a:blip>
          <a:stretch>
            <a:fillRect/>
          </a:stretch>
        </p:blipFill>
        <p:spPr>
          <a:xfrm>
            <a:off x="4512851" y="2092513"/>
            <a:ext cx="3873675" cy="2155541"/>
          </a:xfrm>
          <a:prstGeom prst="rect">
            <a:avLst/>
          </a:prstGeom>
          <a:noFill/>
          <a:ln>
            <a:noFill/>
          </a:ln>
        </p:spPr>
      </p:pic>
      <p:sp>
        <p:nvSpPr>
          <p:cNvPr id="374" name="Google Shape;374;p27"/>
          <p:cNvSpPr txBox="1"/>
          <p:nvPr/>
        </p:nvSpPr>
        <p:spPr>
          <a:xfrm>
            <a:off x="581413" y="1524800"/>
            <a:ext cx="3574800" cy="3693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0"/>
              </a:spcBef>
              <a:spcAft>
                <a:spcPts val="0"/>
              </a:spcAft>
              <a:buNone/>
            </a:pPr>
            <a:r>
              <a:rPr b="1" lang="it" sz="1200">
                <a:solidFill>
                  <a:schemeClr val="dk2"/>
                </a:solidFill>
                <a:latin typeface="Nunito"/>
                <a:ea typeface="Nunito"/>
                <a:cs typeface="Nunito"/>
                <a:sym typeface="Nunito"/>
              </a:rPr>
              <a:t>Mean of number of positive per day of the week</a:t>
            </a:r>
            <a:endParaRPr/>
          </a:p>
        </p:txBody>
      </p:sp>
      <p:sp>
        <p:nvSpPr>
          <p:cNvPr id="375" name="Google Shape;375;p27"/>
          <p:cNvSpPr txBox="1"/>
          <p:nvPr/>
        </p:nvSpPr>
        <p:spPr>
          <a:xfrm>
            <a:off x="4750425" y="1524800"/>
            <a:ext cx="3816300" cy="3693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0"/>
              </a:spcBef>
              <a:spcAft>
                <a:spcPts val="0"/>
              </a:spcAft>
              <a:buNone/>
            </a:pPr>
            <a:r>
              <a:rPr b="1" lang="it" sz="1200">
                <a:solidFill>
                  <a:schemeClr val="dk2"/>
                </a:solidFill>
                <a:latin typeface="Nunito"/>
                <a:ea typeface="Nunito"/>
                <a:cs typeface="Nunito"/>
                <a:sym typeface="Nunito"/>
              </a:rPr>
              <a:t>Mean of number of recovered per day of the week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81" name="Google Shape;381;p28"/>
          <p:cNvPicPr preferRelativeResize="0"/>
          <p:nvPr/>
        </p:nvPicPr>
        <p:blipFill>
          <a:blip r:embed="rId3">
            <a:alphaModFix/>
          </a:blip>
          <a:stretch>
            <a:fillRect/>
          </a:stretch>
        </p:blipFill>
        <p:spPr>
          <a:xfrm>
            <a:off x="2230450" y="1426900"/>
            <a:ext cx="4683100" cy="3512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Exploratory Data Analysis</a:t>
            </a:r>
            <a:endParaRPr/>
          </a:p>
          <a:p>
            <a:pPr indent="0" lvl="0" marL="0" rtl="0" algn="l">
              <a:spcBef>
                <a:spcPts val="0"/>
              </a:spcBef>
              <a:spcAft>
                <a:spcPts val="0"/>
              </a:spcAft>
              <a:buNone/>
            </a:pPr>
            <a:r>
              <a:t/>
            </a:r>
            <a:endParaRPr/>
          </a:p>
        </p:txBody>
      </p:sp>
      <p:pic>
        <p:nvPicPr>
          <p:cNvPr id="387" name="Google Shape;387;p29"/>
          <p:cNvPicPr preferRelativeResize="0"/>
          <p:nvPr/>
        </p:nvPicPr>
        <p:blipFill>
          <a:blip r:embed="rId3">
            <a:alphaModFix/>
          </a:blip>
          <a:stretch>
            <a:fillRect/>
          </a:stretch>
        </p:blipFill>
        <p:spPr>
          <a:xfrm>
            <a:off x="659050" y="1379900"/>
            <a:ext cx="7825900" cy="3259524"/>
          </a:xfrm>
          <a:prstGeom prst="rect">
            <a:avLst/>
          </a:prstGeom>
          <a:noFill/>
          <a:ln>
            <a:noFill/>
          </a:ln>
        </p:spPr>
      </p:pic>
      <p:sp>
        <p:nvSpPr>
          <p:cNvPr id="388" name="Google Shape;388;p29"/>
          <p:cNvSpPr txBox="1"/>
          <p:nvPr>
            <p:ph idx="2" type="body"/>
          </p:nvPr>
        </p:nvSpPr>
        <p:spPr>
          <a:xfrm>
            <a:off x="6283850" y="3188450"/>
            <a:ext cx="2201100" cy="1056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it"/>
              <a:t>Scatterplots</a:t>
            </a:r>
            <a:r>
              <a:rPr lang="it"/>
              <a:t> of interesting variables </a:t>
            </a:r>
            <a:r>
              <a:rPr lang="it"/>
              <a:t>against</a:t>
            </a:r>
            <a:r>
              <a:rPr lang="it"/>
              <a:t> the total number of </a:t>
            </a:r>
            <a:r>
              <a:rPr lang="it"/>
              <a:t>hospitalised</a:t>
            </a:r>
            <a:r>
              <a:rPr lang="it"/>
              <a:t> patients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94" name="Google Shape;394;p30"/>
          <p:cNvPicPr preferRelativeResize="0"/>
          <p:nvPr/>
        </p:nvPicPr>
        <p:blipFill>
          <a:blip r:embed="rId3">
            <a:alphaModFix/>
          </a:blip>
          <a:stretch>
            <a:fillRect/>
          </a:stretch>
        </p:blipFill>
        <p:spPr>
          <a:xfrm>
            <a:off x="1316750" y="1347600"/>
            <a:ext cx="6510500" cy="3550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Linear model</a:t>
            </a:r>
            <a:endParaRPr/>
          </a:p>
        </p:txBody>
      </p:sp>
      <p:sp>
        <p:nvSpPr>
          <p:cNvPr id="400" name="Google Shape;400;p31"/>
          <p:cNvSpPr txBox="1"/>
          <p:nvPr>
            <p:ph idx="1" type="body"/>
          </p:nvPr>
        </p:nvSpPr>
        <p:spPr>
          <a:xfrm>
            <a:off x="1151400" y="1401000"/>
            <a:ext cx="6888000" cy="3293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t>Linear regression analysis is used to predict the value of a variable as the weighted sum of a set of independent variables with an individual error  that follows a Gaussian distribution</a:t>
            </a:r>
            <a:endParaRPr/>
          </a:p>
          <a:p>
            <a:pPr indent="0" lvl="0" marL="0" rtl="0" algn="l">
              <a:spcBef>
                <a:spcPts val="0"/>
              </a:spcBef>
              <a:spcAft>
                <a:spcPts val="0"/>
              </a:spcAft>
              <a:buNone/>
            </a:pPr>
            <a:r>
              <a:rPr lang="it"/>
              <a:t>		</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it"/>
              <a:t>Main assumptions:</a:t>
            </a:r>
            <a:endParaRPr/>
          </a:p>
          <a:p>
            <a:pPr indent="-298450" lvl="1" marL="914400" rtl="0" algn="l">
              <a:spcBef>
                <a:spcPts val="0"/>
              </a:spcBef>
              <a:spcAft>
                <a:spcPts val="0"/>
              </a:spcAft>
              <a:buSzPts val="1100"/>
              <a:buChar char="○"/>
            </a:pPr>
            <a:r>
              <a:rPr lang="it"/>
              <a:t>Linearity</a:t>
            </a:r>
            <a:endParaRPr/>
          </a:p>
          <a:p>
            <a:pPr indent="-298450" lvl="1" marL="914400" rtl="0" algn="l">
              <a:spcBef>
                <a:spcPts val="0"/>
              </a:spcBef>
              <a:spcAft>
                <a:spcPts val="0"/>
              </a:spcAft>
              <a:buSzPts val="1100"/>
              <a:buChar char="○"/>
            </a:pPr>
            <a:r>
              <a:rPr lang="it"/>
              <a:t>Homoscedasticity</a:t>
            </a:r>
            <a:endParaRPr/>
          </a:p>
          <a:p>
            <a:pPr indent="-298450" lvl="1" marL="914400" rtl="0" algn="l">
              <a:spcBef>
                <a:spcPts val="0"/>
              </a:spcBef>
              <a:spcAft>
                <a:spcPts val="0"/>
              </a:spcAft>
              <a:buSzPts val="1100"/>
              <a:buChar char="○"/>
            </a:pPr>
            <a:r>
              <a:rPr lang="it"/>
              <a:t>Independence of the observations</a:t>
            </a:r>
            <a:endParaRPr/>
          </a:p>
          <a:p>
            <a:pPr indent="-298450" lvl="1" marL="914400" rtl="0" algn="l">
              <a:spcBef>
                <a:spcPts val="0"/>
              </a:spcBef>
              <a:spcAft>
                <a:spcPts val="0"/>
              </a:spcAft>
              <a:buSzPts val="1100"/>
              <a:buChar char="○"/>
            </a:pPr>
            <a:r>
              <a:rPr lang="it"/>
              <a:t>Normality</a:t>
            </a:r>
            <a:endParaRPr/>
          </a:p>
          <a:p>
            <a:pPr indent="-298450" lvl="1" marL="914400" rtl="0" algn="l">
              <a:spcBef>
                <a:spcPts val="0"/>
              </a:spcBef>
              <a:spcAft>
                <a:spcPts val="0"/>
              </a:spcAft>
              <a:buSzPts val="1100"/>
              <a:buChar char="○"/>
            </a:pPr>
            <a:r>
              <a:rPr lang="it"/>
              <a:t>Uncorrelated random components</a:t>
            </a:r>
            <a:endParaRPr/>
          </a:p>
          <a:p>
            <a:pPr indent="-311150" lvl="0" marL="457200" rtl="0" algn="l">
              <a:spcBef>
                <a:spcPts val="0"/>
              </a:spcBef>
              <a:spcAft>
                <a:spcPts val="0"/>
              </a:spcAft>
              <a:buSzPts val="1300"/>
              <a:buChar char="●"/>
            </a:pPr>
            <a:r>
              <a:rPr lang="it"/>
              <a:t>Advantages:</a:t>
            </a:r>
            <a:endParaRPr/>
          </a:p>
          <a:p>
            <a:pPr indent="-298450" lvl="1" marL="914400" rtl="0" algn="l">
              <a:spcBef>
                <a:spcPts val="0"/>
              </a:spcBef>
              <a:spcAft>
                <a:spcPts val="0"/>
              </a:spcAft>
              <a:buSzPts val="1100"/>
              <a:buChar char="○"/>
            </a:pPr>
            <a:r>
              <a:rPr lang="it"/>
              <a:t>Relatively simple</a:t>
            </a:r>
            <a:endParaRPr/>
          </a:p>
          <a:p>
            <a:pPr indent="-298450" lvl="1" marL="914400" rtl="0" algn="l">
              <a:spcBef>
                <a:spcPts val="0"/>
              </a:spcBef>
              <a:spcAft>
                <a:spcPts val="0"/>
              </a:spcAft>
              <a:buSzPts val="1100"/>
              <a:buChar char="○"/>
            </a:pPr>
            <a:r>
              <a:rPr lang="it"/>
              <a:t>Easy-to-interpret mathematical formula that can generate predictions</a:t>
            </a:r>
            <a:endParaRPr/>
          </a:p>
        </p:txBody>
      </p:sp>
      <p:pic>
        <p:nvPicPr>
          <p:cNvPr id="401" name="Google Shape;401;p31"/>
          <p:cNvPicPr preferRelativeResize="0"/>
          <p:nvPr/>
        </p:nvPicPr>
        <p:blipFill>
          <a:blip r:embed="rId3">
            <a:alphaModFix/>
          </a:blip>
          <a:stretch>
            <a:fillRect/>
          </a:stretch>
        </p:blipFill>
        <p:spPr>
          <a:xfrm>
            <a:off x="3284550" y="2251075"/>
            <a:ext cx="2611275" cy="214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Outline</a:t>
            </a:r>
            <a:endParaRPr/>
          </a:p>
        </p:txBody>
      </p:sp>
      <p:sp>
        <p:nvSpPr>
          <p:cNvPr id="285" name="Google Shape;285;p14"/>
          <p:cNvSpPr txBox="1"/>
          <p:nvPr>
            <p:ph idx="1" type="body"/>
          </p:nvPr>
        </p:nvSpPr>
        <p:spPr>
          <a:xfrm>
            <a:off x="1303800" y="1597875"/>
            <a:ext cx="7030500" cy="29340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AutoNum type="arabicPeriod"/>
            </a:pPr>
            <a:r>
              <a:rPr lang="it" sz="1600"/>
              <a:t>Introduction</a:t>
            </a:r>
            <a:endParaRPr sz="1600"/>
          </a:p>
          <a:p>
            <a:pPr indent="-330200" lvl="0" marL="457200" rtl="0" algn="l">
              <a:lnSpc>
                <a:spcPct val="150000"/>
              </a:lnSpc>
              <a:spcBef>
                <a:spcPts val="0"/>
              </a:spcBef>
              <a:spcAft>
                <a:spcPts val="0"/>
              </a:spcAft>
              <a:buSzPts val="1600"/>
              <a:buAutoNum type="arabicPeriod"/>
            </a:pPr>
            <a:r>
              <a:rPr lang="it" sz="1600"/>
              <a:t>Exploratory Data Analysis</a:t>
            </a:r>
            <a:endParaRPr sz="1600"/>
          </a:p>
          <a:p>
            <a:pPr indent="-330200" lvl="0" marL="457200" rtl="0" algn="l">
              <a:lnSpc>
                <a:spcPct val="150000"/>
              </a:lnSpc>
              <a:spcBef>
                <a:spcPts val="0"/>
              </a:spcBef>
              <a:spcAft>
                <a:spcPts val="0"/>
              </a:spcAft>
              <a:buSzPts val="1600"/>
              <a:buAutoNum type="arabicPeriod"/>
            </a:pPr>
            <a:r>
              <a:rPr lang="it" sz="1600"/>
              <a:t>Model building</a:t>
            </a:r>
            <a:endParaRPr sz="1600"/>
          </a:p>
          <a:p>
            <a:pPr indent="-330200" lvl="0" marL="457200" rtl="0" algn="l">
              <a:lnSpc>
                <a:spcPct val="150000"/>
              </a:lnSpc>
              <a:spcBef>
                <a:spcPts val="0"/>
              </a:spcBef>
              <a:spcAft>
                <a:spcPts val="0"/>
              </a:spcAft>
              <a:buSzPts val="1600"/>
              <a:buAutoNum type="arabicPeriod"/>
            </a:pPr>
            <a:r>
              <a:rPr lang="it" sz="1600"/>
              <a:t>Model checking</a:t>
            </a:r>
            <a:endParaRPr sz="1600"/>
          </a:p>
          <a:p>
            <a:pPr indent="-330200" lvl="0" marL="457200" rtl="0" algn="l">
              <a:lnSpc>
                <a:spcPct val="150000"/>
              </a:lnSpc>
              <a:spcBef>
                <a:spcPts val="0"/>
              </a:spcBef>
              <a:spcAft>
                <a:spcPts val="0"/>
              </a:spcAft>
              <a:buSzPts val="1600"/>
              <a:buAutoNum type="arabicPeriod"/>
            </a:pPr>
            <a:r>
              <a:rPr lang="it" sz="1600"/>
              <a:t>Model selection</a:t>
            </a:r>
            <a:endParaRPr sz="1600"/>
          </a:p>
          <a:p>
            <a:pPr indent="-330200" lvl="0" marL="457200" rtl="0" algn="l">
              <a:lnSpc>
                <a:spcPct val="150000"/>
              </a:lnSpc>
              <a:spcBef>
                <a:spcPts val="0"/>
              </a:spcBef>
              <a:spcAft>
                <a:spcPts val="0"/>
              </a:spcAft>
              <a:buSzPts val="1600"/>
              <a:buAutoNum type="arabicPeriod"/>
            </a:pPr>
            <a:r>
              <a:rPr lang="it" sz="1600"/>
              <a:t>Data prediction</a:t>
            </a:r>
            <a:endParaRPr sz="1600"/>
          </a:p>
          <a:p>
            <a:pPr indent="-330200" lvl="0" marL="457200" rtl="0" algn="l">
              <a:lnSpc>
                <a:spcPct val="150000"/>
              </a:lnSpc>
              <a:spcBef>
                <a:spcPts val="0"/>
              </a:spcBef>
              <a:spcAft>
                <a:spcPts val="0"/>
              </a:spcAft>
              <a:buSzPts val="1600"/>
              <a:buAutoNum type="arabicPeriod"/>
            </a:pPr>
            <a:r>
              <a:rPr lang="it" sz="1600"/>
              <a:t>Conclusions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Linear model</a:t>
            </a:r>
            <a:endParaRPr/>
          </a:p>
        </p:txBody>
      </p:sp>
      <p:sp>
        <p:nvSpPr>
          <p:cNvPr id="407" name="Google Shape;407;p32"/>
          <p:cNvSpPr txBox="1"/>
          <p:nvPr>
            <p:ph idx="1" type="body"/>
          </p:nvPr>
        </p:nvSpPr>
        <p:spPr>
          <a:xfrm>
            <a:off x="1151400" y="1401000"/>
            <a:ext cx="6888000" cy="30576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it"/>
              <a:t>Adopting a forward selection approach</a:t>
            </a:r>
            <a:endParaRPr/>
          </a:p>
          <a:p>
            <a:pPr indent="-311150" lvl="0" marL="457200" rtl="0" algn="l">
              <a:spcBef>
                <a:spcPts val="0"/>
              </a:spcBef>
              <a:spcAft>
                <a:spcPts val="0"/>
              </a:spcAft>
              <a:buSzPts val="1300"/>
              <a:buChar char="●"/>
            </a:pPr>
            <a:r>
              <a:rPr lang="it"/>
              <a:t>Occam’s razor criteria</a:t>
            </a:r>
            <a:endParaRPr/>
          </a:p>
          <a:p>
            <a:pPr indent="-311150" lvl="0" marL="457200" rtl="0" algn="l">
              <a:spcBef>
                <a:spcPts val="0"/>
              </a:spcBef>
              <a:spcAft>
                <a:spcPts val="0"/>
              </a:spcAft>
              <a:buSzPts val="1300"/>
              <a:buChar char="●"/>
            </a:pPr>
            <a:r>
              <a:rPr lang="it"/>
              <a:t>Checking model goodness</a:t>
            </a:r>
            <a:endParaRPr/>
          </a:p>
          <a:p>
            <a:pPr indent="-298450" lvl="1" marL="914400" rtl="0" algn="l">
              <a:spcBef>
                <a:spcPts val="0"/>
              </a:spcBef>
              <a:spcAft>
                <a:spcPts val="0"/>
              </a:spcAft>
              <a:buSzPts val="1100"/>
              <a:buChar char="○"/>
            </a:pPr>
            <a:r>
              <a:rPr lang="it"/>
              <a:t>usefulness of the overall model</a:t>
            </a:r>
            <a:endParaRPr/>
          </a:p>
          <a:p>
            <a:pPr indent="-298450" lvl="2" marL="1371600" rtl="0" algn="l">
              <a:spcBef>
                <a:spcPts val="0"/>
              </a:spcBef>
              <a:spcAft>
                <a:spcPts val="0"/>
              </a:spcAft>
              <a:buSzPts val="1100"/>
              <a:buChar char="■"/>
            </a:pPr>
            <a:r>
              <a:rPr lang="it"/>
              <a:t>R2</a:t>
            </a:r>
            <a:endParaRPr/>
          </a:p>
          <a:p>
            <a:pPr indent="-298450" lvl="2" marL="1371600" rtl="0" algn="l">
              <a:spcBef>
                <a:spcPts val="0"/>
              </a:spcBef>
              <a:spcAft>
                <a:spcPts val="0"/>
              </a:spcAft>
              <a:buSzPts val="1100"/>
              <a:buChar char="■"/>
            </a:pPr>
            <a:r>
              <a:rPr lang="it"/>
              <a:t>F-test</a:t>
            </a:r>
            <a:endParaRPr/>
          </a:p>
          <a:p>
            <a:pPr indent="-298450" lvl="1" marL="914400" rtl="0" algn="l">
              <a:spcBef>
                <a:spcPts val="0"/>
              </a:spcBef>
              <a:spcAft>
                <a:spcPts val="0"/>
              </a:spcAft>
              <a:buSzPts val="1100"/>
              <a:buChar char="○"/>
            </a:pPr>
            <a:r>
              <a:rPr lang="it"/>
              <a:t>Significance test of single predictors</a:t>
            </a:r>
            <a:endParaRPr/>
          </a:p>
          <a:p>
            <a:pPr indent="-298450" lvl="1" marL="914400" rtl="0" algn="l">
              <a:spcBef>
                <a:spcPts val="0"/>
              </a:spcBef>
              <a:spcAft>
                <a:spcPts val="0"/>
              </a:spcAft>
              <a:buSzPts val="1100"/>
              <a:buChar char="○"/>
            </a:pPr>
            <a:r>
              <a:rPr lang="it"/>
              <a:t>Residual Analysis</a:t>
            </a:r>
            <a:endParaRPr/>
          </a:p>
          <a:p>
            <a:pPr indent="-298450" lvl="1" marL="914400" rtl="0" algn="l">
              <a:spcBef>
                <a:spcPts val="0"/>
              </a:spcBef>
              <a:spcAft>
                <a:spcPts val="0"/>
              </a:spcAft>
              <a:buSzPts val="1100"/>
              <a:buChar char="○"/>
            </a:pPr>
            <a:r>
              <a:rPr lang="it"/>
              <a:t>Check for multicollinearity (VIF)</a:t>
            </a:r>
            <a:endParaRPr/>
          </a:p>
          <a:p>
            <a:pPr indent="-311150" lvl="0" marL="457200" rtl="0" algn="l">
              <a:spcBef>
                <a:spcPts val="0"/>
              </a:spcBef>
              <a:spcAft>
                <a:spcPts val="0"/>
              </a:spcAft>
              <a:buSzPts val="1300"/>
              <a:buChar char="●"/>
            </a:pPr>
            <a:r>
              <a:rPr lang="it"/>
              <a:t>Comparing alternative models</a:t>
            </a:r>
            <a:endParaRPr/>
          </a:p>
          <a:p>
            <a:pPr indent="-298450" lvl="1" marL="914400" rtl="0" algn="l">
              <a:spcBef>
                <a:spcPts val="0"/>
              </a:spcBef>
              <a:spcAft>
                <a:spcPts val="0"/>
              </a:spcAft>
              <a:buSzPts val="1100"/>
              <a:buChar char="○"/>
            </a:pPr>
            <a:r>
              <a:rPr lang="it"/>
              <a:t>Adjusted R2</a:t>
            </a:r>
            <a:endParaRPr/>
          </a:p>
          <a:p>
            <a:pPr indent="-298450" lvl="1" marL="914400" rtl="0" algn="l">
              <a:spcBef>
                <a:spcPts val="0"/>
              </a:spcBef>
              <a:spcAft>
                <a:spcPts val="0"/>
              </a:spcAft>
              <a:buSzPts val="1100"/>
              <a:buChar char="○"/>
            </a:pPr>
            <a:r>
              <a:rPr lang="it"/>
              <a:t>AIC</a:t>
            </a:r>
            <a:endParaRPr/>
          </a:p>
          <a:p>
            <a:pPr indent="-298450" lvl="1" marL="914400" rtl="0" algn="l">
              <a:spcBef>
                <a:spcPts val="0"/>
              </a:spcBef>
              <a:spcAft>
                <a:spcPts val="0"/>
              </a:spcAft>
              <a:buSzPts val="1100"/>
              <a:buChar char="○"/>
            </a:pPr>
            <a:r>
              <a:rPr lang="it"/>
              <a:t>Anova (F-test)</a:t>
            </a:r>
            <a:endParaRPr/>
          </a:p>
          <a:p>
            <a:pPr indent="0" lvl="0" marL="45720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Linear model</a:t>
            </a:r>
            <a:endParaRPr/>
          </a:p>
        </p:txBody>
      </p:sp>
      <p:graphicFrame>
        <p:nvGraphicFramePr>
          <p:cNvPr id="413" name="Google Shape;413;p33"/>
          <p:cNvGraphicFramePr/>
          <p:nvPr/>
        </p:nvGraphicFramePr>
        <p:xfrm>
          <a:off x="444038" y="1597875"/>
          <a:ext cx="3000000" cy="3000000"/>
        </p:xfrm>
        <a:graphic>
          <a:graphicData uri="http://schemas.openxmlformats.org/drawingml/2006/table">
            <a:tbl>
              <a:tblPr>
                <a:noFill/>
                <a:tableStyleId>{56D6C477-854F-4385-BE57-19D57093DE98}</a:tableStyleId>
              </a:tblPr>
              <a:tblGrid>
                <a:gridCol w="6415500"/>
                <a:gridCol w="963100"/>
                <a:gridCol w="877325"/>
              </a:tblGrid>
              <a:tr h="353750">
                <a:tc>
                  <a:txBody>
                    <a:bodyPr/>
                    <a:lstStyle/>
                    <a:p>
                      <a:pPr indent="0" lvl="0" marL="0" rtl="0" algn="l">
                        <a:spcBef>
                          <a:spcPts val="0"/>
                        </a:spcBef>
                        <a:spcAft>
                          <a:spcPts val="0"/>
                        </a:spcAft>
                        <a:buNone/>
                      </a:pPr>
                      <a:r>
                        <a:rPr b="1" lang="it" sz="1000">
                          <a:solidFill>
                            <a:srgbClr val="161616"/>
                          </a:solidFill>
                          <a:latin typeface="Nunito"/>
                          <a:ea typeface="Nunito"/>
                          <a:cs typeface="Nunito"/>
                          <a:sym typeface="Nunito"/>
                        </a:rPr>
                        <a:t>Linear Model</a:t>
                      </a:r>
                      <a:endParaRPr b="1" sz="1000">
                        <a:solidFill>
                          <a:srgbClr val="161616"/>
                        </a:solidFill>
                        <a:latin typeface="Nunito"/>
                        <a:ea typeface="Nunito"/>
                        <a:cs typeface="Nunito"/>
                        <a:sym typeface="Nunito"/>
                      </a:endParaRPr>
                    </a:p>
                  </a:txBody>
                  <a:tcPr marT="91425" marB="91425" marR="91425" marL="91425">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Adjusted R2</a:t>
                      </a:r>
                      <a:endParaRPr b="1" sz="1000">
                        <a:solidFill>
                          <a:srgbClr val="161616"/>
                        </a:solidFill>
                        <a:latin typeface="Nunito"/>
                        <a:ea typeface="Nunito"/>
                        <a:cs typeface="Nunito"/>
                        <a:sym typeface="Nunito"/>
                      </a:endParaRPr>
                    </a:p>
                  </a:txBody>
                  <a:tcPr marT="91425" marB="91425" marR="91425" marL="91425">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AIC</a:t>
                      </a:r>
                      <a:endParaRPr b="1" sz="1000">
                        <a:solidFill>
                          <a:srgbClr val="161616"/>
                        </a:solidFill>
                        <a:latin typeface="Nunito"/>
                        <a:ea typeface="Nunito"/>
                        <a:cs typeface="Nunito"/>
                        <a:sym typeface="Nunito"/>
                      </a:endParaRPr>
                    </a:p>
                  </a:txBody>
                  <a:tcPr marT="91425" marB="91425" marR="91425" marL="91425">
                    <a:lnB cap="flat" cmpd="sng" w="19050">
                      <a:solidFill>
                        <a:srgbClr val="9E9E9E"/>
                      </a:solidFill>
                      <a:prstDash val="solid"/>
                      <a:round/>
                      <a:headEnd len="sm" w="sm" type="none"/>
                      <a:tailEnd len="sm" w="sm" type="none"/>
                    </a:lnB>
                    <a:solidFill>
                      <a:srgbClr val="F3F3F3"/>
                    </a:solidFill>
                  </a:tcPr>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mean_nuovi_positivi</a:t>
                      </a:r>
                      <a:endParaRPr sz="1000">
                        <a:solidFill>
                          <a:srgbClr val="161616"/>
                        </a:solidFill>
                        <a:latin typeface="Nunito"/>
                        <a:ea typeface="Nunito"/>
                        <a:cs typeface="Nunito"/>
                        <a:sym typeface="Nunito"/>
                      </a:endParaRPr>
                    </a:p>
                  </a:txBody>
                  <a:tcPr marT="91425" marB="91425" marR="91425" marL="91425">
                    <a:lnT cap="flat" cmpd="sng" w="1905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0.3504 </a:t>
                      </a:r>
                      <a:endParaRPr sz="1000">
                        <a:solidFill>
                          <a:srgbClr val="161616"/>
                        </a:solidFill>
                        <a:latin typeface="Nunito"/>
                        <a:ea typeface="Nunito"/>
                        <a:cs typeface="Nunito"/>
                        <a:sym typeface="Nunito"/>
                      </a:endParaRPr>
                    </a:p>
                  </a:txBody>
                  <a:tcPr marT="91425" marB="91425" marR="91425" marL="91425">
                    <a:lnT cap="flat" cmpd="sng" w="1905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1899.841</a:t>
                      </a:r>
                      <a:endParaRPr sz="1000">
                        <a:solidFill>
                          <a:srgbClr val="161616"/>
                        </a:solidFill>
                        <a:latin typeface="Nunito"/>
                        <a:ea typeface="Nunito"/>
                        <a:cs typeface="Nunito"/>
                        <a:sym typeface="Nunito"/>
                      </a:endParaRPr>
                    </a:p>
                  </a:txBody>
                  <a:tcPr marT="91425" marB="91425" marR="91425" marL="91425">
                    <a:lnT cap="flat" cmpd="sng" w="19050">
                      <a:solidFill>
                        <a:srgbClr val="9E9E9E"/>
                      </a:solidFill>
                      <a:prstDash val="solid"/>
                      <a:round/>
                      <a:headEnd len="sm" w="sm" type="none"/>
                      <a:tailEnd len="sm" w="sm" type="none"/>
                    </a:lnT>
                  </a:tcPr>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mean_dimessi_guariti_per_day</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0.8195</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1741.051</a:t>
                      </a:r>
                      <a:endParaRPr sz="1000">
                        <a:solidFill>
                          <a:srgbClr val="161616"/>
                        </a:solidFill>
                        <a:latin typeface="Nunito"/>
                        <a:ea typeface="Nunito"/>
                        <a:cs typeface="Nunito"/>
                        <a:sym typeface="Nunito"/>
                      </a:endParaRPr>
                    </a:p>
                  </a:txBody>
                  <a:tcPr marT="91425" marB="91425" marR="91425" marL="91425"/>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sqrt(mean_dimessi_guariti_per_day)</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0.8949</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1673.957</a:t>
                      </a:r>
                      <a:endParaRPr sz="1000">
                        <a:solidFill>
                          <a:srgbClr val="161616"/>
                        </a:solidFill>
                        <a:latin typeface="Nunito"/>
                        <a:ea typeface="Nunito"/>
                        <a:cs typeface="Nunito"/>
                        <a:sym typeface="Nunito"/>
                      </a:endParaRPr>
                    </a:p>
                  </a:txBody>
                  <a:tcPr marT="91425" marB="91425" marR="91425" marL="91425"/>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mean_nuovi_positivi + mean_dimessi_guariti_per_day</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0.9054</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1661.962</a:t>
                      </a:r>
                      <a:endParaRPr sz="1000">
                        <a:solidFill>
                          <a:srgbClr val="161616"/>
                        </a:solidFill>
                        <a:latin typeface="Nunito"/>
                        <a:ea typeface="Nunito"/>
                        <a:cs typeface="Nunito"/>
                        <a:sym typeface="Nunito"/>
                      </a:endParaRPr>
                    </a:p>
                  </a:txBody>
                  <a:tcPr marT="91425" marB="91425" marR="91425" marL="91425"/>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mean_nuovi_positivi + sqrt(mean_dimessi_guariti_per_day)</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0.9661</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1534.753</a:t>
                      </a:r>
                      <a:endParaRPr sz="1000">
                        <a:solidFill>
                          <a:srgbClr val="161616"/>
                        </a:solidFill>
                        <a:latin typeface="Nunito"/>
                        <a:ea typeface="Nunito"/>
                        <a:cs typeface="Nunito"/>
                        <a:sym typeface="Nunito"/>
                      </a:endParaRPr>
                    </a:p>
                  </a:txBody>
                  <a:tcPr marT="91425" marB="91425" marR="91425" marL="91425"/>
                </a:tc>
              </a:tr>
              <a:tr h="3505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mean_nuovi_positivi + sqrt(mean_dimessi_guariti_per_day) + deceduti_per_day</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0.9725 </a:t>
                      </a:r>
                      <a:endParaRPr sz="1000">
                        <a:solidFill>
                          <a:srgbClr val="16161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1509.792</a:t>
                      </a:r>
                      <a:endParaRPr sz="1000">
                        <a:solidFill>
                          <a:srgbClr val="161616"/>
                        </a:solidFill>
                        <a:latin typeface="Nunito"/>
                        <a:ea typeface="Nunito"/>
                        <a:cs typeface="Nunito"/>
                        <a:sym typeface="Nunito"/>
                      </a:endParaRPr>
                    </a:p>
                  </a:txBody>
                  <a:tcPr marT="91425" marB="91425" marR="91425" marL="91425"/>
                </a:tc>
              </a:tr>
              <a:tr h="334425">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mean_nuovi_positivi + sqrt(mean_dimessi_guariti_per_day) + deceduti_per_day + rt^2</a:t>
                      </a:r>
                      <a:endParaRPr sz="1000">
                        <a:solidFill>
                          <a:srgbClr val="161616"/>
                        </a:solidFill>
                        <a:latin typeface="Nunito"/>
                        <a:ea typeface="Nunito"/>
                        <a:cs typeface="Nunito"/>
                        <a:sym typeface="Nunito"/>
                      </a:endParaRPr>
                    </a:p>
                  </a:txBody>
                  <a:tcPr marT="91425" marB="91425" marR="91425" marL="91425">
                    <a:solidFill>
                      <a:srgbClr val="D9EAD3"/>
                    </a:solidFill>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0.9801 </a:t>
                      </a:r>
                      <a:endParaRPr sz="1000">
                        <a:solidFill>
                          <a:srgbClr val="161616"/>
                        </a:solidFill>
                        <a:latin typeface="Nunito"/>
                        <a:ea typeface="Nunito"/>
                        <a:cs typeface="Nunito"/>
                        <a:sym typeface="Nunito"/>
                      </a:endParaRPr>
                    </a:p>
                  </a:txBody>
                  <a:tcPr marT="91425" marB="91425" marR="91425" marL="91425">
                    <a:solidFill>
                      <a:srgbClr val="D9EAD3"/>
                    </a:solidFill>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1470.266</a:t>
                      </a:r>
                      <a:endParaRPr sz="1000">
                        <a:solidFill>
                          <a:srgbClr val="161616"/>
                        </a:solidFill>
                        <a:latin typeface="Nunito"/>
                        <a:ea typeface="Nunito"/>
                        <a:cs typeface="Nunito"/>
                        <a:sym typeface="Nunito"/>
                      </a:endParaRPr>
                    </a:p>
                  </a:txBody>
                  <a:tcPr marT="91425" marB="91425" marR="91425" marL="91425">
                    <a:solidFill>
                      <a:srgbClr val="D9EAD3"/>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Linear model</a:t>
            </a:r>
            <a:endParaRPr/>
          </a:p>
        </p:txBody>
      </p:sp>
      <p:sp>
        <p:nvSpPr>
          <p:cNvPr id="419" name="Google Shape;419;p34"/>
          <p:cNvSpPr txBox="1"/>
          <p:nvPr>
            <p:ph idx="1" type="body"/>
          </p:nvPr>
        </p:nvSpPr>
        <p:spPr>
          <a:xfrm>
            <a:off x="1003200" y="1401000"/>
            <a:ext cx="7431600" cy="3540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i="1" lang="it" sz="1100">
                <a:solidFill>
                  <a:srgbClr val="161616"/>
                </a:solidFill>
              </a:rPr>
              <a:t>totale_ospedalizzati ~ mean_nuovi_positivi + sqrt(mean_dimessi_guariti_per_day) + deceduti_per_day + rt^2</a:t>
            </a:r>
            <a:endParaRPr b="1" i="1"/>
          </a:p>
        </p:txBody>
      </p:sp>
      <p:pic>
        <p:nvPicPr>
          <p:cNvPr id="420" name="Google Shape;420;p34"/>
          <p:cNvPicPr preferRelativeResize="0"/>
          <p:nvPr/>
        </p:nvPicPr>
        <p:blipFill>
          <a:blip r:embed="rId3">
            <a:alphaModFix/>
          </a:blip>
          <a:stretch>
            <a:fillRect/>
          </a:stretch>
        </p:blipFill>
        <p:spPr>
          <a:xfrm>
            <a:off x="2073625" y="1810950"/>
            <a:ext cx="4996737" cy="3083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5"/>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a:t>
            </a:r>
            <a:r>
              <a:rPr lang="it"/>
              <a:t>GLM</a:t>
            </a:r>
            <a:endParaRPr/>
          </a:p>
        </p:txBody>
      </p:sp>
      <p:sp>
        <p:nvSpPr>
          <p:cNvPr id="426" name="Google Shape;426;p35"/>
          <p:cNvSpPr txBox="1"/>
          <p:nvPr>
            <p:ph idx="4294967295" type="body"/>
          </p:nvPr>
        </p:nvSpPr>
        <p:spPr>
          <a:xfrm>
            <a:off x="1151400" y="1401000"/>
            <a:ext cx="6888000" cy="34704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t"/>
              <a:t>GLM generalizes linear regression by allowing the linear model to be related to the response variable via a link function and by allowing the magnitude of the variance of each measurement to be a function of its predicted value</a:t>
            </a:r>
            <a:endParaRPr/>
          </a:p>
          <a:p>
            <a:pPr indent="0" lvl="0" marL="457200" rtl="0" algn="l">
              <a:spcBef>
                <a:spcPts val="1000"/>
              </a:spcBef>
              <a:spcAft>
                <a:spcPts val="0"/>
              </a:spcAft>
              <a:buNone/>
            </a:pPr>
            <a:r>
              <a:t/>
            </a:r>
            <a:endParaRPr/>
          </a:p>
          <a:p>
            <a:pPr indent="-311150" lvl="0" marL="457200" rtl="0" algn="l">
              <a:spcBef>
                <a:spcPts val="0"/>
              </a:spcBef>
              <a:spcAft>
                <a:spcPts val="0"/>
              </a:spcAft>
              <a:buSzPts val="1300"/>
              <a:buChar char="●"/>
            </a:pPr>
            <a:r>
              <a:rPr lang="it"/>
              <a:t>Main assumptions:</a:t>
            </a:r>
            <a:endParaRPr/>
          </a:p>
          <a:p>
            <a:pPr indent="-298450" lvl="1" marL="914400" rtl="0" algn="l">
              <a:spcBef>
                <a:spcPts val="0"/>
              </a:spcBef>
              <a:spcAft>
                <a:spcPts val="0"/>
              </a:spcAft>
              <a:buSzPts val="1100"/>
              <a:buChar char="○"/>
            </a:pPr>
            <a:r>
              <a:rPr b="1" lang="it"/>
              <a:t>Independence </a:t>
            </a:r>
            <a:r>
              <a:rPr lang="it"/>
              <a:t>of the observations</a:t>
            </a:r>
            <a:endParaRPr/>
          </a:p>
          <a:p>
            <a:pPr indent="-298450" lvl="1" marL="914400" rtl="0" algn="l">
              <a:spcBef>
                <a:spcPts val="0"/>
              </a:spcBef>
              <a:spcAft>
                <a:spcPts val="0"/>
              </a:spcAft>
              <a:buSzPts val="1100"/>
              <a:buChar char="○"/>
            </a:pPr>
            <a:r>
              <a:rPr lang="it"/>
              <a:t>Response variable can be </a:t>
            </a:r>
            <a:r>
              <a:rPr b="1" lang="it"/>
              <a:t>non-normal</a:t>
            </a:r>
            <a:r>
              <a:rPr lang="it"/>
              <a:t> (discrete distributions and distribution with finite support are allowed) </a:t>
            </a:r>
            <a:r>
              <a:rPr lang="it"/>
              <a:t>but shall typically assume a distribution from an </a:t>
            </a:r>
            <a:r>
              <a:rPr b="1" lang="it"/>
              <a:t>exponential family </a:t>
            </a:r>
            <a:endParaRPr b="1"/>
          </a:p>
          <a:p>
            <a:pPr indent="-298450" lvl="1" marL="914400" rtl="0" algn="l">
              <a:spcBef>
                <a:spcPts val="0"/>
              </a:spcBef>
              <a:spcAft>
                <a:spcPts val="0"/>
              </a:spcAft>
              <a:buSzPts val="1100"/>
              <a:buChar char="○"/>
            </a:pPr>
            <a:r>
              <a:rPr b="1" lang="it"/>
              <a:t>Non-l</a:t>
            </a:r>
            <a:r>
              <a:rPr b="1" lang="it"/>
              <a:t>inearity</a:t>
            </a:r>
            <a:r>
              <a:rPr lang="it"/>
              <a:t> between the response variable and the explanatory variables allowed but linearity between the transformed expected response and the explanatory variable in terms of the </a:t>
            </a:r>
            <a:r>
              <a:rPr b="1" lang="it"/>
              <a:t>link </a:t>
            </a:r>
            <a:r>
              <a:rPr lang="it"/>
              <a:t>function is required</a:t>
            </a:r>
            <a:endParaRPr/>
          </a:p>
          <a:p>
            <a:pPr indent="-298450" lvl="1" marL="914400" rtl="0" algn="l">
              <a:spcBef>
                <a:spcPts val="0"/>
              </a:spcBef>
              <a:spcAft>
                <a:spcPts val="0"/>
              </a:spcAft>
              <a:buSzPts val="1100"/>
              <a:buChar char="○"/>
            </a:pPr>
            <a:r>
              <a:rPr b="1" lang="it"/>
              <a:t>Heteroscedasticity </a:t>
            </a:r>
            <a:r>
              <a:rPr lang="it"/>
              <a:t>is allowed</a:t>
            </a:r>
            <a:endParaRPr/>
          </a:p>
          <a:p>
            <a:pPr indent="-311150" lvl="0" marL="457200" rtl="0" algn="l">
              <a:spcBef>
                <a:spcPts val="1000"/>
              </a:spcBef>
              <a:spcAft>
                <a:spcPts val="0"/>
              </a:spcAft>
              <a:buSzPts val="1300"/>
              <a:buChar char="●"/>
            </a:pPr>
            <a:r>
              <a:rPr lang="it"/>
              <a:t>Advantages:</a:t>
            </a:r>
            <a:endParaRPr/>
          </a:p>
          <a:p>
            <a:pPr indent="-298450" lvl="1" marL="914400" rtl="0" algn="l">
              <a:spcBef>
                <a:spcPts val="0"/>
              </a:spcBef>
              <a:spcAft>
                <a:spcPts val="0"/>
              </a:spcAft>
              <a:buSzPts val="1100"/>
              <a:buChar char="○"/>
            </a:pPr>
            <a:r>
              <a:rPr lang="it"/>
              <a:t>Relatively easy to interpret and allows a clear understanding of how each of the predictors are influencing the outcome</a:t>
            </a:r>
            <a:endParaRPr/>
          </a:p>
          <a:p>
            <a:pPr indent="-298450" lvl="1" marL="914400" rtl="0" algn="l">
              <a:spcBef>
                <a:spcPts val="0"/>
              </a:spcBef>
              <a:spcAft>
                <a:spcPts val="0"/>
              </a:spcAft>
              <a:buSzPts val="1100"/>
              <a:buChar char="○"/>
            </a:pPr>
            <a:r>
              <a:rPr lang="it"/>
              <a:t>All the inference tools are valid</a:t>
            </a:r>
            <a:endParaRPr/>
          </a:p>
        </p:txBody>
      </p:sp>
      <p:pic>
        <p:nvPicPr>
          <p:cNvPr id="427" name="Google Shape;427;p35"/>
          <p:cNvPicPr preferRelativeResize="0"/>
          <p:nvPr/>
        </p:nvPicPr>
        <p:blipFill>
          <a:blip r:embed="rId3">
            <a:alphaModFix/>
          </a:blip>
          <a:stretch>
            <a:fillRect/>
          </a:stretch>
        </p:blipFill>
        <p:spPr>
          <a:xfrm>
            <a:off x="3604613" y="2201625"/>
            <a:ext cx="2428875" cy="190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6"/>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a:t>
            </a:r>
            <a:endParaRPr/>
          </a:p>
        </p:txBody>
      </p:sp>
      <p:sp>
        <p:nvSpPr>
          <p:cNvPr id="433" name="Google Shape;433;p36"/>
          <p:cNvSpPr txBox="1"/>
          <p:nvPr>
            <p:ph idx="4294967295" type="body"/>
          </p:nvPr>
        </p:nvSpPr>
        <p:spPr>
          <a:xfrm>
            <a:off x="1151400" y="1401000"/>
            <a:ext cx="6888000" cy="3293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t>Our response variable is </a:t>
            </a:r>
            <a:r>
              <a:rPr b="1" lang="it"/>
              <a:t>discrete </a:t>
            </a:r>
            <a:r>
              <a:rPr lang="it"/>
              <a:t>and has </a:t>
            </a:r>
            <a:r>
              <a:rPr b="1" lang="it"/>
              <a:t>positive support</a:t>
            </a:r>
            <a:endParaRPr b="1"/>
          </a:p>
          <a:p>
            <a:pPr indent="-298450" lvl="1" marL="914400" rtl="0" algn="l">
              <a:spcBef>
                <a:spcPts val="0"/>
              </a:spcBef>
              <a:spcAft>
                <a:spcPts val="0"/>
              </a:spcAft>
              <a:buSzPts val="1100"/>
              <a:buChar char="○"/>
            </a:pPr>
            <a:r>
              <a:rPr lang="it"/>
              <a:t>Suitable distribution selected:</a:t>
            </a:r>
            <a:endParaRPr/>
          </a:p>
          <a:p>
            <a:pPr indent="-298450" lvl="2" marL="1371600" rtl="0" algn="l">
              <a:spcBef>
                <a:spcPts val="0"/>
              </a:spcBef>
              <a:spcAft>
                <a:spcPts val="0"/>
              </a:spcAft>
              <a:buSzPts val="1100"/>
              <a:buChar char="■"/>
            </a:pPr>
            <a:r>
              <a:rPr lang="it"/>
              <a:t>Poisson</a:t>
            </a:r>
            <a:endParaRPr/>
          </a:p>
          <a:p>
            <a:pPr indent="-298450" lvl="2" marL="1371600" rtl="0" algn="l">
              <a:spcBef>
                <a:spcPts val="0"/>
              </a:spcBef>
              <a:spcAft>
                <a:spcPts val="0"/>
              </a:spcAft>
              <a:buSzPts val="1100"/>
              <a:buChar char="■"/>
            </a:pPr>
            <a:r>
              <a:rPr lang="it"/>
              <a:t>Gamma</a:t>
            </a:r>
            <a:endParaRPr/>
          </a:p>
          <a:p>
            <a:pPr indent="-311150" lvl="0" marL="457200" rtl="0" algn="l">
              <a:spcBef>
                <a:spcPts val="0"/>
              </a:spcBef>
              <a:spcAft>
                <a:spcPts val="0"/>
              </a:spcAft>
              <a:buSzPts val="1300"/>
              <a:buChar char="●"/>
            </a:pPr>
            <a:r>
              <a:rPr lang="it"/>
              <a:t>Adopting a stepwise backward selection approach</a:t>
            </a:r>
            <a:endParaRPr/>
          </a:p>
          <a:p>
            <a:pPr indent="-311150" lvl="0" marL="457200" rtl="0" algn="l">
              <a:spcBef>
                <a:spcPts val="0"/>
              </a:spcBef>
              <a:spcAft>
                <a:spcPts val="0"/>
              </a:spcAft>
              <a:buSzPts val="1300"/>
              <a:buChar char="●"/>
            </a:pPr>
            <a:r>
              <a:rPr lang="it"/>
              <a:t>Checking model goodness</a:t>
            </a:r>
            <a:endParaRPr/>
          </a:p>
          <a:p>
            <a:pPr indent="-298450" lvl="1" marL="914400" rtl="0" algn="l">
              <a:spcBef>
                <a:spcPts val="0"/>
              </a:spcBef>
              <a:spcAft>
                <a:spcPts val="0"/>
              </a:spcAft>
              <a:buSzPts val="1100"/>
              <a:buChar char="○"/>
            </a:pPr>
            <a:r>
              <a:rPr lang="it"/>
              <a:t>usefulness of the overall model</a:t>
            </a:r>
            <a:endParaRPr/>
          </a:p>
          <a:p>
            <a:pPr indent="-298450" lvl="2" marL="1371600" rtl="0" algn="l">
              <a:spcBef>
                <a:spcPts val="0"/>
              </a:spcBef>
              <a:spcAft>
                <a:spcPts val="0"/>
              </a:spcAft>
              <a:buSzPts val="1100"/>
              <a:buChar char="■"/>
            </a:pPr>
            <a:r>
              <a:rPr lang="it"/>
              <a:t>Residual deviance</a:t>
            </a:r>
            <a:endParaRPr/>
          </a:p>
          <a:p>
            <a:pPr indent="-298450" lvl="1" marL="914400" rtl="0" algn="l">
              <a:spcBef>
                <a:spcPts val="0"/>
              </a:spcBef>
              <a:spcAft>
                <a:spcPts val="0"/>
              </a:spcAft>
              <a:buSzPts val="1100"/>
              <a:buChar char="○"/>
            </a:pPr>
            <a:r>
              <a:rPr lang="it"/>
              <a:t>Significance test of single predictors</a:t>
            </a:r>
            <a:endParaRPr/>
          </a:p>
          <a:p>
            <a:pPr indent="-311150" lvl="0" marL="457200" rtl="0" algn="l">
              <a:spcBef>
                <a:spcPts val="0"/>
              </a:spcBef>
              <a:spcAft>
                <a:spcPts val="0"/>
              </a:spcAft>
              <a:buSzPts val="1300"/>
              <a:buChar char="●"/>
            </a:pPr>
            <a:r>
              <a:rPr lang="it"/>
              <a:t>Comparing alternative models</a:t>
            </a:r>
            <a:endParaRPr/>
          </a:p>
          <a:p>
            <a:pPr indent="-298450" lvl="1" marL="914400" rtl="0" algn="l">
              <a:spcBef>
                <a:spcPts val="0"/>
              </a:spcBef>
              <a:spcAft>
                <a:spcPts val="0"/>
              </a:spcAft>
              <a:buSzPts val="1100"/>
              <a:buChar char="○"/>
            </a:pPr>
            <a:r>
              <a:rPr lang="it"/>
              <a:t>AIC</a:t>
            </a:r>
            <a:endParaRPr/>
          </a:p>
          <a:p>
            <a:pPr indent="-298450" lvl="1" marL="914400" rtl="0" algn="l">
              <a:spcBef>
                <a:spcPts val="0"/>
              </a:spcBef>
              <a:spcAft>
                <a:spcPts val="0"/>
              </a:spcAft>
              <a:buSzPts val="1100"/>
              <a:buChar char="○"/>
            </a:pPr>
            <a:r>
              <a:rPr lang="it"/>
              <a:t>Anova (Chisq-test)</a:t>
            </a:r>
            <a:endParaRPr/>
          </a:p>
          <a:p>
            <a:pPr indent="-298450" lvl="1" marL="914400" rtl="0" algn="l">
              <a:spcBef>
                <a:spcPts val="0"/>
              </a:spcBef>
              <a:spcAft>
                <a:spcPts val="0"/>
              </a:spcAft>
              <a:buSzPts val="1100"/>
              <a:buChar char="○"/>
            </a:pPr>
            <a:r>
              <a:rPr lang="it"/>
              <a:t>Deviance explained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Poisson</a:t>
            </a:r>
            <a:endParaRPr/>
          </a:p>
        </p:txBody>
      </p:sp>
      <p:pic>
        <p:nvPicPr>
          <p:cNvPr id="439" name="Google Shape;439;p37"/>
          <p:cNvPicPr preferRelativeResize="0"/>
          <p:nvPr/>
        </p:nvPicPr>
        <p:blipFill>
          <a:blip r:embed="rId3">
            <a:alphaModFix/>
          </a:blip>
          <a:stretch>
            <a:fillRect/>
          </a:stretch>
        </p:blipFill>
        <p:spPr>
          <a:xfrm>
            <a:off x="287050" y="1446275"/>
            <a:ext cx="6114626" cy="3381875"/>
          </a:xfrm>
          <a:prstGeom prst="rect">
            <a:avLst/>
          </a:prstGeom>
          <a:noFill/>
          <a:ln>
            <a:noFill/>
          </a:ln>
        </p:spPr>
      </p:pic>
      <p:pic>
        <p:nvPicPr>
          <p:cNvPr id="440" name="Google Shape;440;p37"/>
          <p:cNvPicPr preferRelativeResize="0"/>
          <p:nvPr/>
        </p:nvPicPr>
        <p:blipFill>
          <a:blip r:embed="rId4">
            <a:alphaModFix/>
          </a:blip>
          <a:stretch>
            <a:fillRect/>
          </a:stretch>
        </p:blipFill>
        <p:spPr>
          <a:xfrm>
            <a:off x="4746826" y="4032400"/>
            <a:ext cx="2733325" cy="353521"/>
          </a:xfrm>
          <a:prstGeom prst="rect">
            <a:avLst/>
          </a:prstGeom>
          <a:noFill/>
          <a:ln>
            <a:noFill/>
          </a:ln>
        </p:spPr>
      </p:pic>
      <p:cxnSp>
        <p:nvCxnSpPr>
          <p:cNvPr id="441" name="Google Shape;441;p37"/>
          <p:cNvCxnSpPr/>
          <p:nvPr/>
        </p:nvCxnSpPr>
        <p:spPr>
          <a:xfrm flipH="1" rot="10800000">
            <a:off x="3914626" y="4209161"/>
            <a:ext cx="756000" cy="9900"/>
          </a:xfrm>
          <a:prstGeom prst="straightConnector1">
            <a:avLst/>
          </a:prstGeom>
          <a:noFill/>
          <a:ln cap="flat" cmpd="sng" w="19050">
            <a:solidFill>
              <a:srgbClr val="337AB7"/>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8"/>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Poisson</a:t>
            </a:r>
            <a:endParaRPr/>
          </a:p>
        </p:txBody>
      </p:sp>
      <p:pic>
        <p:nvPicPr>
          <p:cNvPr id="447" name="Google Shape;447;p38"/>
          <p:cNvPicPr preferRelativeResize="0"/>
          <p:nvPr/>
        </p:nvPicPr>
        <p:blipFill>
          <a:blip r:embed="rId3">
            <a:alphaModFix/>
          </a:blip>
          <a:stretch>
            <a:fillRect/>
          </a:stretch>
        </p:blipFill>
        <p:spPr>
          <a:xfrm>
            <a:off x="287050" y="1446275"/>
            <a:ext cx="6114626" cy="3381875"/>
          </a:xfrm>
          <a:prstGeom prst="rect">
            <a:avLst/>
          </a:prstGeom>
          <a:noFill/>
          <a:ln>
            <a:noFill/>
          </a:ln>
        </p:spPr>
      </p:pic>
      <p:cxnSp>
        <p:nvCxnSpPr>
          <p:cNvPr id="448" name="Google Shape;448;p38"/>
          <p:cNvCxnSpPr/>
          <p:nvPr/>
        </p:nvCxnSpPr>
        <p:spPr>
          <a:xfrm flipH="1" rot="10800000">
            <a:off x="3914626" y="4295411"/>
            <a:ext cx="717900" cy="300"/>
          </a:xfrm>
          <a:prstGeom prst="straightConnector1">
            <a:avLst/>
          </a:prstGeom>
          <a:noFill/>
          <a:ln cap="flat" cmpd="sng" w="19050">
            <a:solidFill>
              <a:srgbClr val="CC0000"/>
            </a:solidFill>
            <a:prstDash val="solid"/>
            <a:round/>
            <a:headEnd len="med" w="med" type="none"/>
            <a:tailEnd len="med" w="med" type="triangle"/>
          </a:ln>
        </p:spPr>
      </p:cxnSp>
      <p:sp>
        <p:nvSpPr>
          <p:cNvPr id="449" name="Google Shape;449;p38"/>
          <p:cNvSpPr/>
          <p:nvPr/>
        </p:nvSpPr>
        <p:spPr>
          <a:xfrm>
            <a:off x="239225" y="4209150"/>
            <a:ext cx="3588600" cy="163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txBox="1"/>
          <p:nvPr/>
        </p:nvSpPr>
        <p:spPr>
          <a:xfrm>
            <a:off x="4621300" y="3936225"/>
            <a:ext cx="452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latin typeface="Nunito"/>
                <a:ea typeface="Nunito"/>
                <a:cs typeface="Nunito"/>
                <a:sym typeface="Nunito"/>
              </a:rPr>
              <a:t>As a rule of thumb:</a:t>
            </a:r>
            <a:endParaRPr sz="1200">
              <a:latin typeface="Nunito"/>
              <a:ea typeface="Nunito"/>
              <a:cs typeface="Nunito"/>
              <a:sym typeface="Nunito"/>
            </a:endParaRPr>
          </a:p>
          <a:p>
            <a:pPr indent="0" lvl="0" marL="0" rtl="0" algn="l">
              <a:spcBef>
                <a:spcPts val="0"/>
              </a:spcBef>
              <a:spcAft>
                <a:spcPts val="0"/>
              </a:spcAft>
              <a:buNone/>
            </a:pPr>
            <a:r>
              <a:rPr lang="it" sz="1200">
                <a:latin typeface="Nunito"/>
                <a:ea typeface="Nunito"/>
                <a:cs typeface="Nunito"/>
                <a:sym typeface="Nunito"/>
              </a:rPr>
              <a:t>Residual deviance &gt;&gt;&gt; degrees of freedom → </a:t>
            </a:r>
            <a:r>
              <a:rPr b="1" lang="it" sz="1200">
                <a:latin typeface="Nunito"/>
                <a:ea typeface="Nunito"/>
                <a:cs typeface="Nunito"/>
                <a:sym typeface="Nunito"/>
              </a:rPr>
              <a:t>Overdispersion</a:t>
            </a:r>
            <a:endParaRPr b="1"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sp>
        <p:nvSpPr>
          <p:cNvPr id="451" name="Google Shape;451;p38"/>
          <p:cNvSpPr/>
          <p:nvPr/>
        </p:nvSpPr>
        <p:spPr>
          <a:xfrm>
            <a:off x="239225" y="2057400"/>
            <a:ext cx="3133800" cy="3114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9"/>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Poisson</a:t>
            </a:r>
            <a:endParaRPr/>
          </a:p>
        </p:txBody>
      </p:sp>
      <p:pic>
        <p:nvPicPr>
          <p:cNvPr id="457" name="Google Shape;457;p39"/>
          <p:cNvPicPr preferRelativeResize="0"/>
          <p:nvPr/>
        </p:nvPicPr>
        <p:blipFill>
          <a:blip r:embed="rId3">
            <a:alphaModFix/>
          </a:blip>
          <a:stretch>
            <a:fillRect/>
          </a:stretch>
        </p:blipFill>
        <p:spPr>
          <a:xfrm>
            <a:off x="315425" y="2006625"/>
            <a:ext cx="4326576" cy="2670100"/>
          </a:xfrm>
          <a:prstGeom prst="rect">
            <a:avLst/>
          </a:prstGeom>
          <a:noFill/>
          <a:ln>
            <a:noFill/>
          </a:ln>
        </p:spPr>
      </p:pic>
      <p:sp>
        <p:nvSpPr>
          <p:cNvPr id="458" name="Google Shape;458;p39"/>
          <p:cNvSpPr txBox="1"/>
          <p:nvPr>
            <p:ph idx="4294967295" type="body"/>
          </p:nvPr>
        </p:nvSpPr>
        <p:spPr>
          <a:xfrm>
            <a:off x="753750" y="1383725"/>
            <a:ext cx="6888000" cy="4149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it"/>
              <a:t>Confirming overdispersion:</a:t>
            </a:r>
            <a:endParaRPr/>
          </a:p>
        </p:txBody>
      </p:sp>
      <p:sp>
        <p:nvSpPr>
          <p:cNvPr id="459" name="Google Shape;459;p39"/>
          <p:cNvSpPr txBox="1"/>
          <p:nvPr/>
        </p:nvSpPr>
        <p:spPr>
          <a:xfrm>
            <a:off x="4936650" y="2327075"/>
            <a:ext cx="3577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latin typeface="Consolas"/>
                <a:ea typeface="Consolas"/>
                <a:cs typeface="Consolas"/>
                <a:sym typeface="Consolas"/>
              </a:rPr>
              <a:t># Overdispersion test</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r">
              <a:spcBef>
                <a:spcPts val="0"/>
              </a:spcBef>
              <a:spcAft>
                <a:spcPts val="0"/>
              </a:spcAft>
              <a:buNone/>
            </a:pPr>
            <a:r>
              <a:rPr lang="it" sz="1200">
                <a:latin typeface="Consolas"/>
                <a:ea typeface="Consolas"/>
                <a:cs typeface="Consolas"/>
                <a:sym typeface="Consolas"/>
              </a:rPr>
              <a:t>       dispersion ratio =   53.759</a:t>
            </a:r>
            <a:endParaRPr sz="1200">
              <a:latin typeface="Consolas"/>
              <a:ea typeface="Consolas"/>
              <a:cs typeface="Consolas"/>
              <a:sym typeface="Consolas"/>
            </a:endParaRPr>
          </a:p>
          <a:p>
            <a:pPr indent="0" lvl="0" marL="0" rtl="0" algn="r">
              <a:spcBef>
                <a:spcPts val="0"/>
              </a:spcBef>
              <a:spcAft>
                <a:spcPts val="0"/>
              </a:spcAft>
              <a:buNone/>
            </a:pPr>
            <a:r>
              <a:rPr lang="it" sz="1200">
                <a:latin typeface="Consolas"/>
                <a:ea typeface="Consolas"/>
                <a:cs typeface="Consolas"/>
                <a:sym typeface="Consolas"/>
              </a:rPr>
              <a:t>  Pearson's Chi-Squared = 6289.759</a:t>
            </a:r>
            <a:endParaRPr sz="1200">
              <a:latin typeface="Consolas"/>
              <a:ea typeface="Consolas"/>
              <a:cs typeface="Consolas"/>
              <a:sym typeface="Consolas"/>
            </a:endParaRPr>
          </a:p>
          <a:p>
            <a:pPr indent="0" lvl="0" marL="0" rtl="0" algn="r">
              <a:spcBef>
                <a:spcPts val="0"/>
              </a:spcBef>
              <a:spcAft>
                <a:spcPts val="0"/>
              </a:spcAft>
              <a:buNone/>
            </a:pPr>
            <a:r>
              <a:rPr lang="it" sz="1200">
                <a:latin typeface="Consolas"/>
                <a:ea typeface="Consolas"/>
                <a:cs typeface="Consolas"/>
                <a:sym typeface="Consolas"/>
              </a:rPr>
              <a:t>                p-value =  &lt; 0.001</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rPr lang="it" sz="1200">
                <a:solidFill>
                  <a:srgbClr val="CC0000"/>
                </a:solidFill>
                <a:latin typeface="Consolas"/>
                <a:ea typeface="Consolas"/>
                <a:cs typeface="Consolas"/>
                <a:sym typeface="Consolas"/>
              </a:rPr>
              <a:t>Overdispersion detected.</a:t>
            </a:r>
            <a:endParaRPr sz="1200">
              <a:solidFill>
                <a:srgbClr val="CC0000"/>
              </a:solidFill>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0"/>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Poisson</a:t>
            </a:r>
            <a:endParaRPr/>
          </a:p>
        </p:txBody>
      </p:sp>
      <p:pic>
        <p:nvPicPr>
          <p:cNvPr id="465" name="Google Shape;465;p40"/>
          <p:cNvPicPr preferRelativeResize="0"/>
          <p:nvPr/>
        </p:nvPicPr>
        <p:blipFill>
          <a:blip r:embed="rId3">
            <a:alphaModFix/>
          </a:blip>
          <a:stretch>
            <a:fillRect/>
          </a:stretch>
        </p:blipFill>
        <p:spPr>
          <a:xfrm>
            <a:off x="203500" y="2044838"/>
            <a:ext cx="4223634" cy="2606575"/>
          </a:xfrm>
          <a:prstGeom prst="rect">
            <a:avLst/>
          </a:prstGeom>
          <a:noFill/>
          <a:ln>
            <a:noFill/>
          </a:ln>
        </p:spPr>
      </p:pic>
      <p:pic>
        <p:nvPicPr>
          <p:cNvPr id="466" name="Google Shape;466;p40"/>
          <p:cNvPicPr preferRelativeResize="0"/>
          <p:nvPr/>
        </p:nvPicPr>
        <p:blipFill rotWithShape="1">
          <a:blip r:embed="rId4">
            <a:alphaModFix/>
          </a:blip>
          <a:srcRect b="0" l="0" r="0" t="6803"/>
          <a:stretch/>
        </p:blipFill>
        <p:spPr>
          <a:xfrm>
            <a:off x="4491375" y="2352449"/>
            <a:ext cx="4223624" cy="2298975"/>
          </a:xfrm>
          <a:prstGeom prst="rect">
            <a:avLst/>
          </a:prstGeom>
          <a:noFill/>
          <a:ln>
            <a:noFill/>
          </a:ln>
        </p:spPr>
      </p:pic>
      <p:sp>
        <p:nvSpPr>
          <p:cNvPr id="467" name="Google Shape;467;p40"/>
          <p:cNvSpPr txBox="1"/>
          <p:nvPr>
            <p:ph idx="4294967295" type="body"/>
          </p:nvPr>
        </p:nvSpPr>
        <p:spPr>
          <a:xfrm>
            <a:off x="717475" y="1701700"/>
            <a:ext cx="3518400" cy="97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it"/>
              <a:t>Residuals versus fitted values</a:t>
            </a:r>
            <a:endParaRPr/>
          </a:p>
        </p:txBody>
      </p:sp>
      <p:sp>
        <p:nvSpPr>
          <p:cNvPr id="468" name="Google Shape;468;p40"/>
          <p:cNvSpPr txBox="1"/>
          <p:nvPr>
            <p:ph idx="4294967295" type="body"/>
          </p:nvPr>
        </p:nvSpPr>
        <p:spPr>
          <a:xfrm>
            <a:off x="4915525" y="1701700"/>
            <a:ext cx="3518400" cy="97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it"/>
              <a:t>Histogram of the r</a:t>
            </a:r>
            <a:r>
              <a:rPr lang="it"/>
              <a:t>esiduals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1"/>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QuasiPoisson</a:t>
            </a:r>
            <a:endParaRPr/>
          </a:p>
        </p:txBody>
      </p:sp>
      <p:pic>
        <p:nvPicPr>
          <p:cNvPr id="474" name="Google Shape;474;p41"/>
          <p:cNvPicPr preferRelativeResize="0"/>
          <p:nvPr/>
        </p:nvPicPr>
        <p:blipFill>
          <a:blip r:embed="rId3">
            <a:alphaModFix/>
          </a:blip>
          <a:stretch>
            <a:fillRect/>
          </a:stretch>
        </p:blipFill>
        <p:spPr>
          <a:xfrm>
            <a:off x="420375" y="1506100"/>
            <a:ext cx="5647424" cy="3514125"/>
          </a:xfrm>
          <a:prstGeom prst="rect">
            <a:avLst/>
          </a:prstGeom>
          <a:noFill/>
          <a:ln>
            <a:noFill/>
          </a:ln>
        </p:spPr>
      </p:pic>
      <p:cxnSp>
        <p:nvCxnSpPr>
          <p:cNvPr id="475" name="Google Shape;475;p41"/>
          <p:cNvCxnSpPr>
            <a:endCxn id="476" idx="1"/>
          </p:cNvCxnSpPr>
          <p:nvPr/>
        </p:nvCxnSpPr>
        <p:spPr>
          <a:xfrm flipH="1" rot="10800000">
            <a:off x="3816074" y="4164225"/>
            <a:ext cx="986100" cy="274800"/>
          </a:xfrm>
          <a:prstGeom prst="straightConnector1">
            <a:avLst/>
          </a:prstGeom>
          <a:noFill/>
          <a:ln cap="flat" cmpd="sng" w="19050">
            <a:solidFill>
              <a:srgbClr val="337AB7"/>
            </a:solidFill>
            <a:prstDash val="solid"/>
            <a:round/>
            <a:headEnd len="med" w="med" type="none"/>
            <a:tailEnd len="med" w="med" type="triangle"/>
          </a:ln>
        </p:spPr>
      </p:cxnSp>
      <p:pic>
        <p:nvPicPr>
          <p:cNvPr id="477" name="Google Shape;477;p41"/>
          <p:cNvPicPr preferRelativeResize="0"/>
          <p:nvPr/>
        </p:nvPicPr>
        <p:blipFill>
          <a:blip r:embed="rId4">
            <a:alphaModFix/>
          </a:blip>
          <a:stretch>
            <a:fillRect/>
          </a:stretch>
        </p:blipFill>
        <p:spPr>
          <a:xfrm>
            <a:off x="4735199" y="4538800"/>
            <a:ext cx="2771401" cy="358446"/>
          </a:xfrm>
          <a:prstGeom prst="rect">
            <a:avLst/>
          </a:prstGeom>
          <a:noFill/>
          <a:ln>
            <a:noFill/>
          </a:ln>
        </p:spPr>
      </p:pic>
      <p:sp>
        <p:nvSpPr>
          <p:cNvPr id="478" name="Google Shape;478;p41"/>
          <p:cNvSpPr/>
          <p:nvPr/>
        </p:nvSpPr>
        <p:spPr>
          <a:xfrm>
            <a:off x="420375" y="2169775"/>
            <a:ext cx="2970000" cy="3114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41"/>
          <p:cNvPicPr preferRelativeResize="0"/>
          <p:nvPr/>
        </p:nvPicPr>
        <p:blipFill>
          <a:blip r:embed="rId5">
            <a:alphaModFix/>
          </a:blip>
          <a:stretch>
            <a:fillRect/>
          </a:stretch>
        </p:blipFill>
        <p:spPr>
          <a:xfrm>
            <a:off x="4802174" y="3964200"/>
            <a:ext cx="2324100" cy="400050"/>
          </a:xfrm>
          <a:prstGeom prst="rect">
            <a:avLst/>
          </a:prstGeom>
          <a:noFill/>
          <a:ln>
            <a:noFill/>
          </a:ln>
        </p:spPr>
      </p:pic>
      <p:cxnSp>
        <p:nvCxnSpPr>
          <p:cNvPr id="479" name="Google Shape;479;p41"/>
          <p:cNvCxnSpPr>
            <a:endCxn id="477" idx="1"/>
          </p:cNvCxnSpPr>
          <p:nvPr/>
        </p:nvCxnSpPr>
        <p:spPr>
          <a:xfrm>
            <a:off x="3815999" y="4538923"/>
            <a:ext cx="919200" cy="179100"/>
          </a:xfrm>
          <a:prstGeom prst="straightConnector1">
            <a:avLst/>
          </a:prstGeom>
          <a:noFill/>
          <a:ln cap="flat" cmpd="sng" w="19050">
            <a:solidFill>
              <a:srgbClr val="337AB7"/>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Introduction</a:t>
            </a:r>
            <a:endParaRPr/>
          </a:p>
        </p:txBody>
      </p:sp>
      <p:sp>
        <p:nvSpPr>
          <p:cNvPr id="291" name="Google Shape;291;p15"/>
          <p:cNvSpPr txBox="1"/>
          <p:nvPr>
            <p:ph idx="1" type="body"/>
          </p:nvPr>
        </p:nvSpPr>
        <p:spPr>
          <a:xfrm>
            <a:off x="1303800" y="1792125"/>
            <a:ext cx="6907500" cy="2739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it"/>
              <a:t>Objective</a:t>
            </a:r>
            <a:r>
              <a:rPr lang="it"/>
              <a:t> → Modeling the trend of the number of hospitalized people in Lombardia during the Covid-19 spreading outbreak and provide forward predictions given the models built</a:t>
            </a:r>
            <a:endParaRPr/>
          </a:p>
          <a:p>
            <a:pPr indent="-311150" lvl="0" marL="457200" rtl="0" algn="l">
              <a:spcBef>
                <a:spcPts val="1000"/>
              </a:spcBef>
              <a:spcAft>
                <a:spcPts val="0"/>
              </a:spcAft>
              <a:buSzPts val="1300"/>
              <a:buChar char="●"/>
            </a:pPr>
            <a:r>
              <a:rPr b="1" lang="it"/>
              <a:t>Input dataset</a:t>
            </a:r>
            <a:r>
              <a:rPr lang="it"/>
              <a:t> → Covid-19 data from the official website of </a:t>
            </a:r>
            <a:r>
              <a:rPr lang="it" u="sng">
                <a:solidFill>
                  <a:schemeClr val="hlink"/>
                </a:solidFill>
                <a:hlinkClick r:id="rId3"/>
              </a:rPr>
              <a:t>Protezione Civile</a:t>
            </a:r>
            <a:r>
              <a:rPr lang="it"/>
              <a:t>, Convid-19 Rt data from the </a:t>
            </a:r>
            <a:r>
              <a:rPr lang="it" u="sng">
                <a:solidFill>
                  <a:schemeClr val="hlink"/>
                </a:solidFill>
                <a:hlinkClick r:id="rId4"/>
              </a:rPr>
              <a:t>Istituto Superiore di Sanità</a:t>
            </a:r>
            <a:r>
              <a:rPr lang="it"/>
              <a:t>, color of the regions </a:t>
            </a:r>
            <a:r>
              <a:rPr lang="it" u="sng">
                <a:solidFill>
                  <a:schemeClr val="hlink"/>
                </a:solidFill>
              </a:rPr>
              <a:t>Ondata.it</a:t>
            </a:r>
            <a:endParaRPr/>
          </a:p>
          <a:p>
            <a:pPr indent="-311150" lvl="0" marL="457200" rtl="0" algn="l">
              <a:spcBef>
                <a:spcPts val="1000"/>
              </a:spcBef>
              <a:spcAft>
                <a:spcPts val="0"/>
              </a:spcAft>
              <a:buSzPts val="1300"/>
              <a:buChar char="●"/>
            </a:pPr>
            <a:r>
              <a:rPr b="1" lang="it"/>
              <a:t>Variable of interest</a:t>
            </a:r>
            <a:r>
              <a:rPr lang="it"/>
              <a:t> → totale_ospedalizzati</a:t>
            </a:r>
            <a:endParaRPr/>
          </a:p>
          <a:p>
            <a:pPr indent="-311150" lvl="0" marL="457200" marR="0" rtl="0" algn="l">
              <a:lnSpc>
                <a:spcPct val="115000"/>
              </a:lnSpc>
              <a:spcBef>
                <a:spcPts val="1000"/>
              </a:spcBef>
              <a:spcAft>
                <a:spcPts val="0"/>
              </a:spcAft>
              <a:buSzPts val="1300"/>
              <a:buChar char="●"/>
            </a:pPr>
            <a:r>
              <a:rPr b="1" lang="it"/>
              <a:t>Time reference</a:t>
            </a:r>
            <a:r>
              <a:rPr lang="it"/>
              <a:t> → 1st October 2020 - 1st February 2021</a:t>
            </a:r>
            <a:endParaRPr u="sng">
              <a:solidFill>
                <a:schemeClr val="hlink"/>
              </a:solidFill>
            </a:endParaRPr>
          </a:p>
          <a:p>
            <a:pPr indent="-311150" lvl="0" marL="457200" rtl="0" algn="l">
              <a:spcBef>
                <a:spcPts val="1000"/>
              </a:spcBef>
              <a:spcAft>
                <a:spcPts val="1000"/>
              </a:spcAft>
              <a:buSzPts val="1300"/>
              <a:buChar char="●"/>
            </a:pPr>
            <a:r>
              <a:rPr b="1" lang="it"/>
              <a:t>Area of interest</a:t>
            </a:r>
            <a:r>
              <a:rPr lang="it"/>
              <a:t> → Lombardia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QuasiPoisson</a:t>
            </a:r>
            <a:endParaRPr/>
          </a:p>
        </p:txBody>
      </p:sp>
      <p:pic>
        <p:nvPicPr>
          <p:cNvPr id="485" name="Google Shape;485;p42"/>
          <p:cNvPicPr preferRelativeResize="0"/>
          <p:nvPr/>
        </p:nvPicPr>
        <p:blipFill>
          <a:blip r:embed="rId3">
            <a:alphaModFix/>
          </a:blip>
          <a:stretch>
            <a:fillRect/>
          </a:stretch>
        </p:blipFill>
        <p:spPr>
          <a:xfrm>
            <a:off x="93785" y="2060000"/>
            <a:ext cx="4170690" cy="2493024"/>
          </a:xfrm>
          <a:prstGeom prst="rect">
            <a:avLst/>
          </a:prstGeom>
          <a:noFill/>
          <a:ln>
            <a:noFill/>
          </a:ln>
        </p:spPr>
      </p:pic>
      <p:pic>
        <p:nvPicPr>
          <p:cNvPr id="486" name="Google Shape;486;p42"/>
          <p:cNvPicPr preferRelativeResize="0"/>
          <p:nvPr/>
        </p:nvPicPr>
        <p:blipFill>
          <a:blip r:embed="rId4">
            <a:alphaModFix/>
          </a:blip>
          <a:stretch>
            <a:fillRect/>
          </a:stretch>
        </p:blipFill>
        <p:spPr>
          <a:xfrm>
            <a:off x="4425689" y="2060000"/>
            <a:ext cx="4356373" cy="2601625"/>
          </a:xfrm>
          <a:prstGeom prst="rect">
            <a:avLst/>
          </a:prstGeom>
          <a:noFill/>
          <a:ln>
            <a:noFill/>
          </a:ln>
        </p:spPr>
      </p:pic>
      <p:sp>
        <p:nvSpPr>
          <p:cNvPr id="487" name="Google Shape;487;p42"/>
          <p:cNvSpPr txBox="1"/>
          <p:nvPr>
            <p:ph idx="4294967295" type="body"/>
          </p:nvPr>
        </p:nvSpPr>
        <p:spPr>
          <a:xfrm>
            <a:off x="4939763" y="1649825"/>
            <a:ext cx="3518400" cy="97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it"/>
              <a:t>Residuals versus fitted values</a:t>
            </a:r>
            <a:endParaRPr/>
          </a:p>
        </p:txBody>
      </p:sp>
      <p:sp>
        <p:nvSpPr>
          <p:cNvPr id="488" name="Google Shape;488;p42"/>
          <p:cNvSpPr txBox="1"/>
          <p:nvPr>
            <p:ph idx="4294967295" type="body"/>
          </p:nvPr>
        </p:nvSpPr>
        <p:spPr>
          <a:xfrm>
            <a:off x="558675" y="1649825"/>
            <a:ext cx="3518400" cy="97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it"/>
              <a:t>Response distribution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3"/>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QuasiPoisson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4"/>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Gamma</a:t>
            </a:r>
            <a:endParaRPr/>
          </a:p>
        </p:txBody>
      </p:sp>
      <p:pic>
        <p:nvPicPr>
          <p:cNvPr id="499" name="Google Shape;499;p44"/>
          <p:cNvPicPr preferRelativeResize="0"/>
          <p:nvPr/>
        </p:nvPicPr>
        <p:blipFill>
          <a:blip r:embed="rId3">
            <a:alphaModFix/>
          </a:blip>
          <a:stretch>
            <a:fillRect/>
          </a:stretch>
        </p:blipFill>
        <p:spPr>
          <a:xfrm>
            <a:off x="411725" y="1425125"/>
            <a:ext cx="5545367" cy="3514125"/>
          </a:xfrm>
          <a:prstGeom prst="rect">
            <a:avLst/>
          </a:prstGeom>
          <a:noFill/>
          <a:ln>
            <a:noFill/>
          </a:ln>
        </p:spPr>
      </p:pic>
      <p:cxnSp>
        <p:nvCxnSpPr>
          <p:cNvPr id="500" name="Google Shape;500;p44"/>
          <p:cNvCxnSpPr/>
          <p:nvPr/>
        </p:nvCxnSpPr>
        <p:spPr>
          <a:xfrm flipH="1" rot="10800000">
            <a:off x="3816001" y="4312911"/>
            <a:ext cx="756000" cy="9900"/>
          </a:xfrm>
          <a:prstGeom prst="straightConnector1">
            <a:avLst/>
          </a:prstGeom>
          <a:noFill/>
          <a:ln cap="flat" cmpd="sng" w="19050">
            <a:solidFill>
              <a:srgbClr val="337AB7"/>
            </a:solidFill>
            <a:prstDash val="solid"/>
            <a:round/>
            <a:headEnd len="med" w="med" type="none"/>
            <a:tailEnd len="med" w="med" type="triangle"/>
          </a:ln>
        </p:spPr>
      </p:cxnSp>
      <p:pic>
        <p:nvPicPr>
          <p:cNvPr id="501" name="Google Shape;501;p44"/>
          <p:cNvPicPr preferRelativeResize="0"/>
          <p:nvPr/>
        </p:nvPicPr>
        <p:blipFill>
          <a:blip r:embed="rId4">
            <a:alphaModFix/>
          </a:blip>
          <a:stretch>
            <a:fillRect/>
          </a:stretch>
        </p:blipFill>
        <p:spPr>
          <a:xfrm>
            <a:off x="4648192" y="4131463"/>
            <a:ext cx="2882108" cy="372765"/>
          </a:xfrm>
          <a:prstGeom prst="rect">
            <a:avLst/>
          </a:prstGeom>
          <a:noFill/>
          <a:ln>
            <a:noFill/>
          </a:ln>
        </p:spPr>
      </p:pic>
      <p:sp>
        <p:nvSpPr>
          <p:cNvPr id="502" name="Google Shape;502;p44"/>
          <p:cNvSpPr/>
          <p:nvPr/>
        </p:nvSpPr>
        <p:spPr>
          <a:xfrm>
            <a:off x="411725" y="2091975"/>
            <a:ext cx="2970000" cy="3114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5"/>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Gamma</a:t>
            </a:r>
            <a:endParaRPr/>
          </a:p>
        </p:txBody>
      </p:sp>
      <p:pic>
        <p:nvPicPr>
          <p:cNvPr id="508" name="Google Shape;508;p45"/>
          <p:cNvPicPr preferRelativeResize="0"/>
          <p:nvPr/>
        </p:nvPicPr>
        <p:blipFill>
          <a:blip r:embed="rId3">
            <a:alphaModFix/>
          </a:blip>
          <a:stretch>
            <a:fillRect/>
          </a:stretch>
        </p:blipFill>
        <p:spPr>
          <a:xfrm>
            <a:off x="152400" y="2089800"/>
            <a:ext cx="4593224" cy="2599225"/>
          </a:xfrm>
          <a:prstGeom prst="rect">
            <a:avLst/>
          </a:prstGeom>
          <a:noFill/>
          <a:ln>
            <a:noFill/>
          </a:ln>
        </p:spPr>
      </p:pic>
      <p:pic>
        <p:nvPicPr>
          <p:cNvPr id="509" name="Google Shape;509;p45"/>
          <p:cNvPicPr preferRelativeResize="0"/>
          <p:nvPr/>
        </p:nvPicPr>
        <p:blipFill>
          <a:blip r:embed="rId4">
            <a:alphaModFix/>
          </a:blip>
          <a:stretch>
            <a:fillRect/>
          </a:stretch>
        </p:blipFill>
        <p:spPr>
          <a:xfrm>
            <a:off x="4476750" y="2076200"/>
            <a:ext cx="4365950" cy="2748450"/>
          </a:xfrm>
          <a:prstGeom prst="rect">
            <a:avLst/>
          </a:prstGeom>
          <a:noFill/>
          <a:ln>
            <a:noFill/>
          </a:ln>
        </p:spPr>
      </p:pic>
      <p:sp>
        <p:nvSpPr>
          <p:cNvPr id="510" name="Google Shape;510;p45"/>
          <p:cNvSpPr txBox="1"/>
          <p:nvPr>
            <p:ph idx="4294967295" type="body"/>
          </p:nvPr>
        </p:nvSpPr>
        <p:spPr>
          <a:xfrm>
            <a:off x="689813" y="1649825"/>
            <a:ext cx="3518400" cy="97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it"/>
              <a:t>Response distribution</a:t>
            </a:r>
            <a:endParaRPr/>
          </a:p>
        </p:txBody>
      </p:sp>
      <p:sp>
        <p:nvSpPr>
          <p:cNvPr id="511" name="Google Shape;511;p45"/>
          <p:cNvSpPr txBox="1"/>
          <p:nvPr>
            <p:ph idx="4294967295" type="body"/>
          </p:nvPr>
        </p:nvSpPr>
        <p:spPr>
          <a:xfrm>
            <a:off x="5022475" y="1649825"/>
            <a:ext cx="3651900" cy="97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it"/>
              <a:t>Residuals versus fitted values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6"/>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GLM - Gamma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7"/>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GAM</a:t>
            </a:r>
            <a:endParaRPr/>
          </a:p>
        </p:txBody>
      </p:sp>
      <p:sp>
        <p:nvSpPr>
          <p:cNvPr id="522" name="Google Shape;522;p47"/>
          <p:cNvSpPr txBox="1"/>
          <p:nvPr>
            <p:ph idx="4294967295" type="body"/>
          </p:nvPr>
        </p:nvSpPr>
        <p:spPr>
          <a:xfrm>
            <a:off x="1151400" y="1401000"/>
            <a:ext cx="6888000" cy="3293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t>GAMs are a </a:t>
            </a:r>
            <a:r>
              <a:rPr lang="it"/>
              <a:t>semi-parametric extensions of GLMs that assume that the outcome can be modeled by a sum of arbitrary </a:t>
            </a:r>
            <a:r>
              <a:rPr lang="it"/>
              <a:t>smooth </a:t>
            </a:r>
            <a:r>
              <a:rPr lang="it"/>
              <a:t>functions of each feature</a:t>
            </a:r>
            <a:endParaRPr/>
          </a:p>
          <a:p>
            <a:pPr indent="0" lvl="0" marL="457200" rtl="0" algn="l">
              <a:spcBef>
                <a:spcPts val="1000"/>
              </a:spcBef>
              <a:spcAft>
                <a:spcPts val="0"/>
              </a:spcAft>
              <a:buNone/>
            </a:pPr>
            <a:r>
              <a:t/>
            </a:r>
            <a:endParaRPr/>
          </a:p>
          <a:p>
            <a:pPr indent="-311150" lvl="0" marL="457200" rtl="0" algn="l">
              <a:spcBef>
                <a:spcPts val="1000"/>
              </a:spcBef>
              <a:spcAft>
                <a:spcPts val="0"/>
              </a:spcAft>
              <a:buSzPts val="1300"/>
              <a:buChar char="●"/>
            </a:pPr>
            <a:r>
              <a:rPr lang="it"/>
              <a:t>Main assumptions:</a:t>
            </a:r>
            <a:endParaRPr/>
          </a:p>
          <a:p>
            <a:pPr indent="-298450" lvl="1" marL="914400" rtl="0" algn="l">
              <a:spcBef>
                <a:spcPts val="0"/>
              </a:spcBef>
              <a:spcAft>
                <a:spcPts val="0"/>
              </a:spcAft>
              <a:buSzPts val="1100"/>
              <a:buChar char="○"/>
            </a:pPr>
            <a:r>
              <a:rPr lang="it"/>
              <a:t>Independence of the observations</a:t>
            </a:r>
            <a:endParaRPr/>
          </a:p>
          <a:p>
            <a:pPr indent="-298450" lvl="1" marL="914400" rtl="0" algn="l">
              <a:spcBef>
                <a:spcPts val="1000"/>
              </a:spcBef>
              <a:spcAft>
                <a:spcPts val="0"/>
              </a:spcAft>
              <a:buSzPts val="1100"/>
              <a:buChar char="○"/>
            </a:pPr>
            <a:r>
              <a:rPr lang="it">
                <a:highlight>
                  <a:srgbClr val="FFFF00"/>
                </a:highlight>
              </a:rPr>
              <a:t>….</a:t>
            </a:r>
            <a:endParaRPr>
              <a:highlight>
                <a:srgbClr val="FFFF00"/>
              </a:highlight>
            </a:endParaRPr>
          </a:p>
          <a:p>
            <a:pPr indent="-311150" lvl="0" marL="457200" rtl="0" algn="l">
              <a:spcBef>
                <a:spcPts val="1000"/>
              </a:spcBef>
              <a:spcAft>
                <a:spcPts val="0"/>
              </a:spcAft>
              <a:buSzPts val="1300"/>
              <a:buChar char="●"/>
            </a:pPr>
            <a:r>
              <a:rPr lang="it"/>
              <a:t>Advantages:</a:t>
            </a:r>
            <a:endParaRPr/>
          </a:p>
          <a:p>
            <a:pPr indent="-298450" lvl="1" marL="914400" rtl="0" algn="l">
              <a:spcBef>
                <a:spcPts val="0"/>
              </a:spcBef>
              <a:spcAft>
                <a:spcPts val="0"/>
              </a:spcAft>
              <a:buSzPts val="1100"/>
              <a:buChar char="○"/>
            </a:pPr>
            <a:r>
              <a:rPr lang="it"/>
              <a:t>GAMs a</a:t>
            </a:r>
            <a:r>
              <a:rPr lang="it"/>
              <a:t>re very flexible, and provide excellent fit for both linear and nonlinear relationships</a:t>
            </a:r>
            <a:endParaRPr/>
          </a:p>
          <a:p>
            <a:pPr indent="-298450" lvl="1" marL="914400" rtl="0" algn="l">
              <a:spcBef>
                <a:spcPts val="0"/>
              </a:spcBef>
              <a:spcAft>
                <a:spcPts val="0"/>
              </a:spcAft>
              <a:buSzPts val="1100"/>
              <a:buChar char="○"/>
            </a:pPr>
            <a:r>
              <a:rPr lang="it"/>
              <a:t>Very good for prediction</a:t>
            </a:r>
            <a:endParaRPr/>
          </a:p>
        </p:txBody>
      </p:sp>
      <p:pic>
        <p:nvPicPr>
          <p:cNvPr id="523" name="Google Shape;523;p47"/>
          <p:cNvPicPr preferRelativeResize="0"/>
          <p:nvPr/>
        </p:nvPicPr>
        <p:blipFill>
          <a:blip r:embed="rId3">
            <a:alphaModFix/>
          </a:blip>
          <a:stretch>
            <a:fillRect/>
          </a:stretch>
        </p:blipFill>
        <p:spPr>
          <a:xfrm>
            <a:off x="3118838" y="2057400"/>
            <a:ext cx="3400425" cy="190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8"/>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GAM</a:t>
            </a:r>
            <a:endParaRPr/>
          </a:p>
        </p:txBody>
      </p:sp>
      <p:sp>
        <p:nvSpPr>
          <p:cNvPr id="529" name="Google Shape;529;p48"/>
          <p:cNvSpPr txBox="1"/>
          <p:nvPr>
            <p:ph idx="4294967295" type="body"/>
          </p:nvPr>
        </p:nvSpPr>
        <p:spPr>
          <a:xfrm>
            <a:off x="1151400" y="1401000"/>
            <a:ext cx="6888000" cy="3293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t>Our response variable is </a:t>
            </a:r>
            <a:r>
              <a:rPr b="1" lang="it"/>
              <a:t>discrete </a:t>
            </a:r>
            <a:r>
              <a:rPr lang="it"/>
              <a:t>and has </a:t>
            </a:r>
            <a:r>
              <a:rPr b="1" lang="it"/>
              <a:t>positive support</a:t>
            </a:r>
            <a:endParaRPr b="1"/>
          </a:p>
          <a:p>
            <a:pPr indent="-311150" lvl="0" marL="457200" rtl="0" algn="l">
              <a:spcBef>
                <a:spcPts val="0"/>
              </a:spcBef>
              <a:spcAft>
                <a:spcPts val="0"/>
              </a:spcAft>
              <a:buSzPts val="1300"/>
              <a:buChar char="●"/>
            </a:pPr>
            <a:r>
              <a:rPr lang="it"/>
              <a:t>Suitable distribution choices can be:</a:t>
            </a:r>
            <a:endParaRPr/>
          </a:p>
          <a:p>
            <a:pPr indent="-298450" lvl="1" marL="914400" rtl="0" algn="l">
              <a:spcBef>
                <a:spcPts val="0"/>
              </a:spcBef>
              <a:spcAft>
                <a:spcPts val="0"/>
              </a:spcAft>
              <a:buSzPts val="1100"/>
              <a:buChar char="○"/>
            </a:pPr>
            <a:r>
              <a:rPr lang="it"/>
              <a:t>Poisson</a:t>
            </a:r>
            <a:endParaRPr/>
          </a:p>
          <a:p>
            <a:pPr indent="-298450" lvl="1" marL="914400" rtl="0" algn="l">
              <a:spcBef>
                <a:spcPts val="0"/>
              </a:spcBef>
              <a:spcAft>
                <a:spcPts val="0"/>
              </a:spcAft>
              <a:buSzPts val="1100"/>
              <a:buChar char="○"/>
            </a:pPr>
            <a:r>
              <a:rPr lang="it"/>
              <a:t>Gamma</a:t>
            </a:r>
            <a:endParaRPr/>
          </a:p>
          <a:p>
            <a:pPr indent="-311150" lvl="0" marL="457200" rtl="0" algn="l">
              <a:spcBef>
                <a:spcPts val="0"/>
              </a:spcBef>
              <a:spcAft>
                <a:spcPts val="0"/>
              </a:spcAft>
              <a:buSzPts val="1300"/>
              <a:buChar char="●"/>
            </a:pPr>
            <a:r>
              <a:rPr lang="it"/>
              <a:t>Checking model goodness</a:t>
            </a:r>
            <a:endParaRPr/>
          </a:p>
          <a:p>
            <a:pPr indent="-298450" lvl="1" marL="914400" rtl="0" algn="l">
              <a:spcBef>
                <a:spcPts val="0"/>
              </a:spcBef>
              <a:spcAft>
                <a:spcPts val="0"/>
              </a:spcAft>
              <a:buSzPts val="1100"/>
              <a:buChar char="○"/>
            </a:pPr>
            <a:r>
              <a:rPr lang="it"/>
              <a:t>usefulness of the overall model</a:t>
            </a:r>
            <a:endParaRPr/>
          </a:p>
          <a:p>
            <a:pPr indent="-298450" lvl="2" marL="1371600" rtl="0" algn="l">
              <a:spcBef>
                <a:spcPts val="0"/>
              </a:spcBef>
              <a:spcAft>
                <a:spcPts val="0"/>
              </a:spcAft>
              <a:buSzPts val="1100"/>
              <a:buChar char="■"/>
            </a:pPr>
            <a:r>
              <a:rPr lang="it">
                <a:highlight>
                  <a:srgbClr val="FFFF00"/>
                </a:highlight>
              </a:rPr>
              <a:t>Residual deviance</a:t>
            </a:r>
            <a:endParaRPr>
              <a:highlight>
                <a:srgbClr val="FFFF00"/>
              </a:highlight>
            </a:endParaRPr>
          </a:p>
          <a:p>
            <a:pPr indent="-298450" lvl="1" marL="914400" rtl="0" algn="l">
              <a:spcBef>
                <a:spcPts val="0"/>
              </a:spcBef>
              <a:spcAft>
                <a:spcPts val="0"/>
              </a:spcAft>
              <a:buSzPts val="1100"/>
              <a:buChar char="○"/>
            </a:pPr>
            <a:r>
              <a:rPr lang="it"/>
              <a:t>Significance test of single predictors</a:t>
            </a:r>
            <a:endParaRPr/>
          </a:p>
          <a:p>
            <a:pPr indent="-311150" lvl="0" marL="457200" rtl="0" algn="l">
              <a:spcBef>
                <a:spcPts val="0"/>
              </a:spcBef>
              <a:spcAft>
                <a:spcPts val="0"/>
              </a:spcAft>
              <a:buSzPts val="1300"/>
              <a:buChar char="●"/>
            </a:pPr>
            <a:r>
              <a:rPr lang="it"/>
              <a:t>Comparing alternative models</a:t>
            </a:r>
            <a:endParaRPr/>
          </a:p>
          <a:p>
            <a:pPr indent="-298450" lvl="1" marL="914400" rtl="0" algn="l">
              <a:spcBef>
                <a:spcPts val="0"/>
              </a:spcBef>
              <a:spcAft>
                <a:spcPts val="0"/>
              </a:spcAft>
              <a:buSzPts val="1100"/>
              <a:buChar char="○"/>
            </a:pPr>
            <a:r>
              <a:rPr lang="it"/>
              <a:t>AIC</a:t>
            </a:r>
            <a:endParaRPr/>
          </a:p>
          <a:p>
            <a:pPr indent="-298450" lvl="1" marL="914400" rtl="0" algn="l">
              <a:spcBef>
                <a:spcPts val="0"/>
              </a:spcBef>
              <a:spcAft>
                <a:spcPts val="0"/>
              </a:spcAft>
              <a:buSzPts val="1100"/>
              <a:buChar char="○"/>
            </a:pPr>
            <a:r>
              <a:rPr lang="it"/>
              <a:t>Deviance explained</a:t>
            </a:r>
            <a:endParaRPr/>
          </a:p>
          <a:p>
            <a:pPr indent="-298450" lvl="1" marL="914400" rtl="0" algn="l">
              <a:spcBef>
                <a:spcPts val="0"/>
              </a:spcBef>
              <a:spcAft>
                <a:spcPts val="0"/>
              </a:spcAft>
              <a:buSzPts val="1100"/>
              <a:buChar char="○"/>
            </a:pPr>
            <a:r>
              <a:rPr lang="it"/>
              <a:t>Adjusted R2</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9"/>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GAM - Poisson</a:t>
            </a:r>
            <a:endParaRPr/>
          </a:p>
        </p:txBody>
      </p:sp>
      <p:pic>
        <p:nvPicPr>
          <p:cNvPr id="535" name="Google Shape;535;p49"/>
          <p:cNvPicPr preferRelativeResize="0"/>
          <p:nvPr/>
        </p:nvPicPr>
        <p:blipFill rotWithShape="1">
          <a:blip r:embed="rId3">
            <a:alphaModFix/>
          </a:blip>
          <a:srcRect b="14850" l="0" r="0" t="0"/>
          <a:stretch/>
        </p:blipFill>
        <p:spPr>
          <a:xfrm>
            <a:off x="304800" y="1485625"/>
            <a:ext cx="5090275" cy="344963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0"/>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GAM - Poisson</a:t>
            </a:r>
            <a:endParaRPr/>
          </a:p>
        </p:txBody>
      </p:sp>
      <p:pic>
        <p:nvPicPr>
          <p:cNvPr id="541" name="Google Shape;541;p50"/>
          <p:cNvPicPr preferRelativeResize="0"/>
          <p:nvPr/>
        </p:nvPicPr>
        <p:blipFill>
          <a:blip r:embed="rId3">
            <a:alphaModFix/>
          </a:blip>
          <a:stretch>
            <a:fillRect/>
          </a:stretch>
        </p:blipFill>
        <p:spPr>
          <a:xfrm>
            <a:off x="216125" y="1894238"/>
            <a:ext cx="4261750" cy="2580600"/>
          </a:xfrm>
          <a:prstGeom prst="rect">
            <a:avLst/>
          </a:prstGeom>
          <a:noFill/>
          <a:ln>
            <a:noFill/>
          </a:ln>
        </p:spPr>
      </p:pic>
      <p:pic>
        <p:nvPicPr>
          <p:cNvPr id="542" name="Google Shape;542;p50"/>
          <p:cNvPicPr preferRelativeResize="0"/>
          <p:nvPr/>
        </p:nvPicPr>
        <p:blipFill>
          <a:blip r:embed="rId4">
            <a:alphaModFix/>
          </a:blip>
          <a:stretch>
            <a:fillRect/>
          </a:stretch>
        </p:blipFill>
        <p:spPr>
          <a:xfrm>
            <a:off x="4521100" y="1894250"/>
            <a:ext cx="4431999" cy="2475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1"/>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GAM - Poisson</a:t>
            </a:r>
            <a:endParaRPr/>
          </a:p>
        </p:txBody>
      </p:sp>
      <p:pic>
        <p:nvPicPr>
          <p:cNvPr id="548" name="Google Shape;548;p51"/>
          <p:cNvPicPr preferRelativeResize="0"/>
          <p:nvPr/>
        </p:nvPicPr>
        <p:blipFill>
          <a:blip r:embed="rId3">
            <a:alphaModFix/>
          </a:blip>
          <a:stretch>
            <a:fillRect/>
          </a:stretch>
        </p:blipFill>
        <p:spPr>
          <a:xfrm>
            <a:off x="4630275" y="1476975"/>
            <a:ext cx="4361326" cy="2691561"/>
          </a:xfrm>
          <a:prstGeom prst="rect">
            <a:avLst/>
          </a:prstGeom>
          <a:noFill/>
          <a:ln>
            <a:noFill/>
          </a:ln>
        </p:spPr>
      </p:pic>
      <p:pic>
        <p:nvPicPr>
          <p:cNvPr id="549" name="Google Shape;549;p51"/>
          <p:cNvPicPr preferRelativeResize="0"/>
          <p:nvPr/>
        </p:nvPicPr>
        <p:blipFill>
          <a:blip r:embed="rId4">
            <a:alphaModFix/>
          </a:blip>
          <a:stretch>
            <a:fillRect/>
          </a:stretch>
        </p:blipFill>
        <p:spPr>
          <a:xfrm>
            <a:off x="152400" y="1476975"/>
            <a:ext cx="4325475" cy="26694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sp>
        <p:nvSpPr>
          <p:cNvPr id="297" name="Google Shape;297;p16"/>
          <p:cNvSpPr txBox="1"/>
          <p:nvPr>
            <p:ph idx="1" type="body"/>
          </p:nvPr>
        </p:nvSpPr>
        <p:spPr>
          <a:xfrm>
            <a:off x="1151400" y="1553400"/>
            <a:ext cx="6888000" cy="330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t" sz="1516"/>
              <a:t>Data → 124 observations of 30 variables</a:t>
            </a:r>
            <a:endParaRPr b="1" sz="1516"/>
          </a:p>
          <a:p>
            <a:pPr indent="-311150" lvl="0" marL="457200" rtl="0" algn="l">
              <a:spcBef>
                <a:spcPts val="1000"/>
              </a:spcBef>
              <a:spcAft>
                <a:spcPts val="0"/>
              </a:spcAft>
              <a:buSzPts val="1300"/>
              <a:buChar char="●"/>
            </a:pPr>
            <a:r>
              <a:rPr b="1" lang="it"/>
              <a:t>3 variables totally missing</a:t>
            </a:r>
            <a:endParaRPr b="1"/>
          </a:p>
          <a:p>
            <a:pPr indent="-298450" lvl="1" marL="914400" rtl="0" algn="l">
              <a:spcBef>
                <a:spcPts val="0"/>
              </a:spcBef>
              <a:spcAft>
                <a:spcPts val="0"/>
              </a:spcAft>
              <a:buSzPts val="1100"/>
              <a:buChar char="○"/>
            </a:pPr>
            <a:r>
              <a:rPr lang="it"/>
              <a:t>note</a:t>
            </a:r>
            <a:endParaRPr/>
          </a:p>
          <a:p>
            <a:pPr indent="-298450" lvl="1" marL="914400" rtl="0" algn="l">
              <a:spcBef>
                <a:spcPts val="0"/>
              </a:spcBef>
              <a:spcAft>
                <a:spcPts val="0"/>
              </a:spcAft>
              <a:buSzPts val="1100"/>
              <a:buChar char="○"/>
            </a:pPr>
            <a:r>
              <a:rPr lang="it"/>
              <a:t>note_test</a:t>
            </a:r>
            <a:endParaRPr/>
          </a:p>
          <a:p>
            <a:pPr indent="-298450" lvl="1" marL="914400" rtl="0" algn="l">
              <a:spcBef>
                <a:spcPts val="0"/>
              </a:spcBef>
              <a:spcAft>
                <a:spcPts val="0"/>
              </a:spcAft>
              <a:buSzPts val="1100"/>
              <a:buChar char="○"/>
            </a:pPr>
            <a:r>
              <a:rPr lang="it"/>
              <a:t>note_casi</a:t>
            </a:r>
            <a:endParaRPr/>
          </a:p>
          <a:p>
            <a:pPr indent="-311150" lvl="0" marL="457200" rtl="0" algn="l">
              <a:spcBef>
                <a:spcPts val="1000"/>
              </a:spcBef>
              <a:spcAft>
                <a:spcPts val="0"/>
              </a:spcAft>
              <a:buSzPts val="1300"/>
              <a:buChar char="●"/>
            </a:pPr>
            <a:r>
              <a:rPr b="1" lang="it"/>
              <a:t>9 variables missing more than 50% of data</a:t>
            </a:r>
            <a:endParaRPr b="1"/>
          </a:p>
          <a:p>
            <a:pPr indent="-298450" lvl="1" marL="914400" rtl="0" algn="l">
              <a:spcBef>
                <a:spcPts val="0"/>
              </a:spcBef>
              <a:spcAft>
                <a:spcPts val="0"/>
              </a:spcAft>
              <a:buSzPts val="1100"/>
              <a:buChar char="○"/>
            </a:pPr>
            <a:r>
              <a:rPr lang="it"/>
              <a:t>totale_positivi_test_molecolare</a:t>
            </a:r>
            <a:endParaRPr/>
          </a:p>
          <a:p>
            <a:pPr indent="-298450" lvl="1" marL="914400" rtl="0" algn="l">
              <a:spcBef>
                <a:spcPts val="0"/>
              </a:spcBef>
              <a:spcAft>
                <a:spcPts val="0"/>
              </a:spcAft>
              <a:buSzPts val="1100"/>
              <a:buChar char="○"/>
            </a:pPr>
            <a:r>
              <a:rPr lang="it"/>
              <a:t>totale_positivi_test_antigenico_rapido</a:t>
            </a:r>
            <a:endParaRPr/>
          </a:p>
          <a:p>
            <a:pPr indent="-298450" lvl="1" marL="914400" rtl="0" algn="l">
              <a:spcBef>
                <a:spcPts val="0"/>
              </a:spcBef>
              <a:spcAft>
                <a:spcPts val="0"/>
              </a:spcAft>
              <a:buSzPts val="1100"/>
              <a:buChar char="○"/>
            </a:pPr>
            <a:r>
              <a:rPr lang="it"/>
              <a:t>codice_nuts_1</a:t>
            </a:r>
            <a:endParaRPr/>
          </a:p>
          <a:p>
            <a:pPr indent="-298450" lvl="1" marL="914400" rtl="0" algn="l">
              <a:spcBef>
                <a:spcPts val="0"/>
              </a:spcBef>
              <a:spcAft>
                <a:spcPts val="0"/>
              </a:spcAft>
              <a:buSzPts val="1100"/>
              <a:buChar char="○"/>
            </a:pPr>
            <a:r>
              <a:rPr lang="it"/>
              <a:t>codice_nuts_2</a:t>
            </a:r>
            <a:endParaRPr/>
          </a:p>
          <a:p>
            <a:pPr indent="-298450" lvl="1" marL="914400" rtl="0" algn="l">
              <a:spcBef>
                <a:spcPts val="0"/>
              </a:spcBef>
              <a:spcAft>
                <a:spcPts val="0"/>
              </a:spcAft>
              <a:buSzPts val="1100"/>
              <a:buChar char="○"/>
            </a:pPr>
            <a:r>
              <a:rPr lang="it"/>
              <a:t>tamponi_test_molecolare</a:t>
            </a:r>
            <a:endParaRPr/>
          </a:p>
          <a:p>
            <a:pPr indent="-298450" lvl="1" marL="914400" rtl="0" algn="l">
              <a:spcBef>
                <a:spcPts val="0"/>
              </a:spcBef>
              <a:spcAft>
                <a:spcPts val="0"/>
              </a:spcAft>
              <a:buSzPts val="1100"/>
              <a:buChar char="○"/>
            </a:pPr>
            <a:r>
              <a:rPr lang="it"/>
              <a:t>tamponi_test_antigenico_rapido</a:t>
            </a:r>
            <a:endParaRPr/>
          </a:p>
          <a:p>
            <a:pPr indent="-298450" lvl="1" marL="914400" rtl="0" algn="l">
              <a:spcBef>
                <a:spcPts val="0"/>
              </a:spcBef>
              <a:spcAft>
                <a:spcPts val="0"/>
              </a:spcAft>
              <a:buSzPts val="1100"/>
              <a:buChar char="○"/>
            </a:pPr>
            <a:r>
              <a:rPr lang="it"/>
              <a:t>casi_da_sospetto_diagnostico</a:t>
            </a:r>
            <a:endParaRPr/>
          </a:p>
          <a:p>
            <a:pPr indent="-298450" lvl="1" marL="914400" rtl="0" algn="l">
              <a:spcBef>
                <a:spcPts val="0"/>
              </a:spcBef>
              <a:spcAft>
                <a:spcPts val="0"/>
              </a:spcAft>
              <a:buSzPts val="1100"/>
              <a:buChar char="○"/>
            </a:pPr>
            <a:r>
              <a:rPr lang="it"/>
              <a:t>casi_da_screening</a:t>
            </a:r>
            <a:endParaRPr/>
          </a:p>
          <a:p>
            <a:pPr indent="-298450" lvl="1" marL="914400" rtl="0" algn="l">
              <a:spcBef>
                <a:spcPts val="0"/>
              </a:spcBef>
              <a:spcAft>
                <a:spcPts val="0"/>
              </a:spcAft>
              <a:buSzPts val="1100"/>
              <a:buChar char="○"/>
            </a:pPr>
            <a:r>
              <a:rPr lang="it"/>
              <a:t>ingressi_terapia_intensiva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2"/>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GAM - Gamma</a:t>
            </a:r>
            <a:endParaRPr/>
          </a:p>
        </p:txBody>
      </p:sp>
      <p:pic>
        <p:nvPicPr>
          <p:cNvPr id="555" name="Google Shape;555;p52"/>
          <p:cNvPicPr preferRelativeResize="0"/>
          <p:nvPr/>
        </p:nvPicPr>
        <p:blipFill rotWithShape="1">
          <a:blip r:embed="rId3">
            <a:alphaModFix/>
          </a:blip>
          <a:srcRect b="13867" l="0" r="0" t="0"/>
          <a:stretch/>
        </p:blipFill>
        <p:spPr>
          <a:xfrm>
            <a:off x="273075" y="1476975"/>
            <a:ext cx="4939876" cy="3409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3"/>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GAM - Gamma</a:t>
            </a:r>
            <a:endParaRPr/>
          </a:p>
        </p:txBody>
      </p:sp>
      <p:pic>
        <p:nvPicPr>
          <p:cNvPr id="561" name="Google Shape;561;p53"/>
          <p:cNvPicPr preferRelativeResize="0"/>
          <p:nvPr/>
        </p:nvPicPr>
        <p:blipFill>
          <a:blip r:embed="rId3">
            <a:alphaModFix/>
          </a:blip>
          <a:stretch>
            <a:fillRect/>
          </a:stretch>
        </p:blipFill>
        <p:spPr>
          <a:xfrm>
            <a:off x="169700" y="1532213"/>
            <a:ext cx="4319071" cy="2527325"/>
          </a:xfrm>
          <a:prstGeom prst="rect">
            <a:avLst/>
          </a:prstGeom>
          <a:noFill/>
          <a:ln>
            <a:noFill/>
          </a:ln>
        </p:spPr>
      </p:pic>
      <p:pic>
        <p:nvPicPr>
          <p:cNvPr id="562" name="Google Shape;562;p53"/>
          <p:cNvPicPr preferRelativeResize="0"/>
          <p:nvPr/>
        </p:nvPicPr>
        <p:blipFill>
          <a:blip r:embed="rId4">
            <a:alphaModFix/>
          </a:blip>
          <a:stretch>
            <a:fillRect/>
          </a:stretch>
        </p:blipFill>
        <p:spPr>
          <a:xfrm>
            <a:off x="4422225" y="1520225"/>
            <a:ext cx="4319076" cy="25512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54"/>
          <p:cNvPicPr preferRelativeResize="0"/>
          <p:nvPr/>
        </p:nvPicPr>
        <p:blipFill>
          <a:blip r:embed="rId3">
            <a:alphaModFix/>
          </a:blip>
          <a:stretch>
            <a:fillRect/>
          </a:stretch>
        </p:blipFill>
        <p:spPr>
          <a:xfrm>
            <a:off x="304800" y="1896675"/>
            <a:ext cx="4232776" cy="2612225"/>
          </a:xfrm>
          <a:prstGeom prst="rect">
            <a:avLst/>
          </a:prstGeom>
          <a:noFill/>
          <a:ln>
            <a:noFill/>
          </a:ln>
        </p:spPr>
      </p:pic>
      <p:pic>
        <p:nvPicPr>
          <p:cNvPr id="568" name="Google Shape;568;p54"/>
          <p:cNvPicPr preferRelativeResize="0"/>
          <p:nvPr/>
        </p:nvPicPr>
        <p:blipFill>
          <a:blip r:embed="rId4">
            <a:alphaModFix/>
          </a:blip>
          <a:stretch>
            <a:fillRect/>
          </a:stretch>
        </p:blipFill>
        <p:spPr>
          <a:xfrm>
            <a:off x="4703950" y="1896675"/>
            <a:ext cx="4232774" cy="2534024"/>
          </a:xfrm>
          <a:prstGeom prst="rect">
            <a:avLst/>
          </a:prstGeom>
          <a:noFill/>
          <a:ln>
            <a:noFill/>
          </a:ln>
        </p:spPr>
      </p:pic>
      <p:sp>
        <p:nvSpPr>
          <p:cNvPr id="569" name="Google Shape;569;p54"/>
          <p:cNvSpPr txBox="1"/>
          <p:nvPr>
            <p:ph type="title"/>
          </p:nvPr>
        </p:nvSpPr>
        <p:spPr>
          <a:xfrm>
            <a:off x="1303800" y="598575"/>
            <a:ext cx="70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building - GAM - Gamma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selection - GLM / GAM</a:t>
            </a:r>
            <a:endParaRPr/>
          </a:p>
        </p:txBody>
      </p:sp>
      <p:graphicFrame>
        <p:nvGraphicFramePr>
          <p:cNvPr id="575" name="Google Shape;575;p55"/>
          <p:cNvGraphicFramePr/>
          <p:nvPr/>
        </p:nvGraphicFramePr>
        <p:xfrm>
          <a:off x="444038" y="1597875"/>
          <a:ext cx="3000000" cy="3000000"/>
        </p:xfrm>
        <a:graphic>
          <a:graphicData uri="http://schemas.openxmlformats.org/drawingml/2006/table">
            <a:tbl>
              <a:tblPr>
                <a:noFill/>
                <a:tableStyleId>{56D6C477-854F-4385-BE57-19D57093DE98}</a:tableStyleId>
              </a:tblPr>
              <a:tblGrid>
                <a:gridCol w="6415500"/>
                <a:gridCol w="963100"/>
                <a:gridCol w="877325"/>
              </a:tblGrid>
              <a:tr h="353750">
                <a:tc>
                  <a:txBody>
                    <a:bodyPr/>
                    <a:lstStyle/>
                    <a:p>
                      <a:pPr indent="0" lvl="0" marL="0" rtl="0" algn="l">
                        <a:spcBef>
                          <a:spcPts val="0"/>
                        </a:spcBef>
                        <a:spcAft>
                          <a:spcPts val="0"/>
                        </a:spcAft>
                        <a:buNone/>
                      </a:pPr>
                      <a:r>
                        <a:rPr b="1" lang="it" sz="1000">
                          <a:solidFill>
                            <a:srgbClr val="161616"/>
                          </a:solidFill>
                          <a:latin typeface="Nunito"/>
                          <a:ea typeface="Nunito"/>
                          <a:cs typeface="Nunito"/>
                          <a:sym typeface="Nunito"/>
                        </a:rPr>
                        <a:t>GLM </a:t>
                      </a:r>
                      <a:r>
                        <a:rPr b="1" lang="it" sz="1000">
                          <a:solidFill>
                            <a:srgbClr val="161616"/>
                          </a:solidFill>
                          <a:latin typeface="Nunito"/>
                          <a:ea typeface="Nunito"/>
                          <a:cs typeface="Nunito"/>
                          <a:sym typeface="Nunito"/>
                        </a:rPr>
                        <a:t>Models</a:t>
                      </a:r>
                      <a:endParaRPr b="1" sz="1000">
                        <a:solidFill>
                          <a:srgbClr val="161616"/>
                        </a:solidFill>
                        <a:latin typeface="Nunito"/>
                        <a:ea typeface="Nunito"/>
                        <a:cs typeface="Nunito"/>
                        <a:sym typeface="Nunito"/>
                      </a:endParaRPr>
                    </a:p>
                  </a:txBody>
                  <a:tcPr marT="91425" marB="91425" marR="91425" marL="91425" anchor="ctr">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Deviance explained</a:t>
                      </a:r>
                      <a:endParaRPr b="1" sz="1000">
                        <a:solidFill>
                          <a:srgbClr val="161616"/>
                        </a:solidFill>
                        <a:latin typeface="Nunito"/>
                        <a:ea typeface="Nunito"/>
                        <a:cs typeface="Nunito"/>
                        <a:sym typeface="Nunito"/>
                      </a:endParaRPr>
                    </a:p>
                  </a:txBody>
                  <a:tcPr marT="91425" marB="91425" marR="91425" marL="91425" anchor="ctr">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AIC</a:t>
                      </a:r>
                      <a:endParaRPr b="1" sz="1000">
                        <a:solidFill>
                          <a:srgbClr val="161616"/>
                        </a:solidFill>
                        <a:latin typeface="Nunito"/>
                        <a:ea typeface="Nunito"/>
                        <a:cs typeface="Nunito"/>
                        <a:sym typeface="Nunito"/>
                      </a:endParaRPr>
                    </a:p>
                  </a:txBody>
                  <a:tcPr marT="91425" marB="91425" marR="91425" marL="91425" anchor="ctr">
                    <a:lnB cap="flat" cmpd="sng" w="19050">
                      <a:solidFill>
                        <a:srgbClr val="9E9E9E"/>
                      </a:solidFill>
                      <a:prstDash val="solid"/>
                      <a:round/>
                      <a:headEnd len="sm" w="sm" type="none"/>
                      <a:tailEnd len="sm" w="sm" type="none"/>
                    </a:lnB>
                    <a:solidFill>
                      <a:srgbClr val="F3F3F3"/>
                    </a:solidFill>
                  </a:tcPr>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mean_nuovi_positivi + log(mean_dimessi_guariti_per_day)*I(rt^2) + rt + deceduti_per_day, </a:t>
                      </a:r>
                      <a:r>
                        <a:rPr b="1" lang="it" sz="1000">
                          <a:solidFill>
                            <a:srgbClr val="161616"/>
                          </a:solidFill>
                          <a:latin typeface="Nunito"/>
                          <a:ea typeface="Nunito"/>
                          <a:cs typeface="Nunito"/>
                          <a:sym typeface="Nunito"/>
                        </a:rPr>
                        <a:t>family = poisson</a:t>
                      </a:r>
                      <a:endParaRPr b="1"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0.969 </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lnSpc>
                          <a:spcPct val="145000"/>
                        </a:lnSpc>
                        <a:spcBef>
                          <a:spcPts val="0"/>
                        </a:spcBef>
                        <a:spcAft>
                          <a:spcPts val="0"/>
                        </a:spcAft>
                        <a:buNone/>
                      </a:pPr>
                      <a:r>
                        <a:rPr lang="it" sz="1000">
                          <a:solidFill>
                            <a:srgbClr val="161616"/>
                          </a:solidFill>
                          <a:latin typeface="Nunito"/>
                          <a:ea typeface="Nunito"/>
                          <a:cs typeface="Nunito"/>
                          <a:sym typeface="Nunito"/>
                        </a:rPr>
                        <a:t>7715.7</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mean_nuovi_positivi+ sqrt(mean_dimessi_guariti_per_day)*I(rt^2) + rt, </a:t>
                      </a:r>
                      <a:r>
                        <a:rPr b="1" lang="it" sz="1000">
                          <a:solidFill>
                            <a:srgbClr val="161616"/>
                          </a:solidFill>
                          <a:latin typeface="Nunito"/>
                          <a:ea typeface="Nunito"/>
                          <a:cs typeface="Nunito"/>
                          <a:sym typeface="Nunito"/>
                        </a:rPr>
                        <a:t>quasipoisson</a:t>
                      </a:r>
                      <a:endParaRPr b="1" sz="1000">
                        <a:solidFill>
                          <a:srgbClr val="161616"/>
                        </a:solidFill>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0.948</a:t>
                      </a:r>
                      <a:endParaRPr sz="1000">
                        <a:solidFill>
                          <a:srgbClr val="161616"/>
                        </a:solidFill>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NA</a:t>
                      </a:r>
                      <a:endParaRPr sz="1000">
                        <a:solidFill>
                          <a:srgbClr val="161616"/>
                        </a:solidFill>
                        <a:latin typeface="Nunito"/>
                        <a:ea typeface="Nunito"/>
                        <a:cs typeface="Nunito"/>
                        <a:sym typeface="Nunito"/>
                      </a:endParaRPr>
                    </a:p>
                  </a:txBody>
                  <a:tcPr marT="91425" marB="91425" marR="91425" marL="91425" anchor="ctr"/>
                </a:tc>
              </a:tr>
              <a:tr h="358300">
                <a:tc>
                  <a:txBody>
                    <a:bodyPr/>
                    <a:lstStyle/>
                    <a:p>
                      <a:pPr indent="0" lvl="0" marL="0" marR="0" rtl="0" algn="l">
                        <a:lnSpc>
                          <a:spcPct val="100000"/>
                        </a:lnSpc>
                        <a:spcBef>
                          <a:spcPts val="0"/>
                        </a:spcBef>
                        <a:spcAft>
                          <a:spcPts val="0"/>
                        </a:spcAft>
                        <a:buNone/>
                      </a:pPr>
                      <a:r>
                        <a:rPr lang="it" sz="1000">
                          <a:solidFill>
                            <a:srgbClr val="161616"/>
                          </a:solidFill>
                          <a:latin typeface="Nunito"/>
                          <a:ea typeface="Nunito"/>
                          <a:cs typeface="Nunito"/>
                          <a:sym typeface="Nunito"/>
                        </a:rPr>
                        <a:t>totale_ospedalizzati ~ mean_nuovi_positivi + log(mean_dimessi_guariti_per_day) * </a:t>
                      </a:r>
                      <a:endParaRPr sz="1000">
                        <a:solidFill>
                          <a:srgbClr val="161616"/>
                        </a:solidFill>
                        <a:latin typeface="Nunito"/>
                        <a:ea typeface="Nunito"/>
                        <a:cs typeface="Nunito"/>
                        <a:sym typeface="Nunito"/>
                      </a:endParaRPr>
                    </a:p>
                    <a:p>
                      <a:pPr indent="0" lvl="0" marL="0" marR="0" rtl="0" algn="l">
                        <a:lnSpc>
                          <a:spcPct val="100000"/>
                        </a:lnSpc>
                        <a:spcBef>
                          <a:spcPts val="0"/>
                        </a:spcBef>
                        <a:spcAft>
                          <a:spcPts val="0"/>
                        </a:spcAft>
                        <a:buNone/>
                      </a:pPr>
                      <a:r>
                        <a:rPr lang="it" sz="1000">
                          <a:solidFill>
                            <a:srgbClr val="161616"/>
                          </a:solidFill>
                          <a:latin typeface="Nunito"/>
                          <a:ea typeface="Nunito"/>
                          <a:cs typeface="Nunito"/>
                          <a:sym typeface="Nunito"/>
                        </a:rPr>
                        <a:t>    I(rt^2) + rt, </a:t>
                      </a:r>
                      <a:r>
                        <a:rPr b="1" lang="it" sz="1000">
                          <a:solidFill>
                            <a:srgbClr val="161616"/>
                          </a:solidFill>
                          <a:latin typeface="Nunito"/>
                          <a:ea typeface="Nunito"/>
                          <a:cs typeface="Nunito"/>
                          <a:sym typeface="Nunito"/>
                        </a:rPr>
                        <a:t>family = Gamma(link = "log")</a:t>
                      </a:r>
                      <a:endParaRPr b="1" sz="1000">
                        <a:solidFill>
                          <a:srgbClr val="161616"/>
                        </a:solidFill>
                        <a:latin typeface="Nunito"/>
                        <a:ea typeface="Nunito"/>
                        <a:cs typeface="Nunito"/>
                        <a:sym typeface="Nuni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0.943</a:t>
                      </a:r>
                      <a:endParaRPr sz="1000">
                        <a:solidFill>
                          <a:srgbClr val="161616"/>
                        </a:solidFill>
                        <a:latin typeface="Nunito"/>
                        <a:ea typeface="Nunito"/>
                        <a:cs typeface="Nunito"/>
                        <a:sym typeface="Nuni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1966.4</a:t>
                      </a:r>
                      <a:endParaRPr sz="1000">
                        <a:solidFill>
                          <a:srgbClr val="161616"/>
                        </a:solidFill>
                        <a:latin typeface="Nunito"/>
                        <a:ea typeface="Nunito"/>
                        <a:cs typeface="Nunito"/>
                        <a:sym typeface="Nunito"/>
                      </a:endParaRPr>
                    </a:p>
                  </a:txBody>
                  <a:tcPr marT="91425" marB="91425" marR="91425" marL="91425" anchor="ctr">
                    <a:lnB cap="flat" cmpd="sng" w="9525">
                      <a:solidFill>
                        <a:srgbClr val="9E9E9E"/>
                      </a:solidFill>
                      <a:prstDash val="solid"/>
                      <a:round/>
                      <a:headEnd len="sm" w="sm" type="none"/>
                      <a:tailEnd len="sm" w="sm" type="none"/>
                    </a:lnB>
                  </a:tcPr>
                </a:tc>
              </a:tr>
              <a:tr h="358300">
                <a:tc>
                  <a:txBody>
                    <a:bodyPr/>
                    <a:lstStyle/>
                    <a:p>
                      <a:pPr indent="0" lvl="0" marL="0" rtl="0" algn="l">
                        <a:spcBef>
                          <a:spcPts val="0"/>
                        </a:spcBef>
                        <a:spcAft>
                          <a:spcPts val="0"/>
                        </a:spcAft>
                        <a:buNone/>
                      </a:pPr>
                      <a:r>
                        <a:rPr b="1" lang="it" sz="1000">
                          <a:solidFill>
                            <a:srgbClr val="161616"/>
                          </a:solidFill>
                          <a:latin typeface="Nunito"/>
                          <a:ea typeface="Nunito"/>
                          <a:cs typeface="Nunito"/>
                          <a:sym typeface="Nunito"/>
                        </a:rPr>
                        <a:t>GAM Models</a:t>
                      </a:r>
                      <a:endParaRPr b="1" sz="1000">
                        <a:solidFill>
                          <a:srgbClr val="161616"/>
                        </a:solidFill>
                        <a:latin typeface="Nunito"/>
                        <a:ea typeface="Nunito"/>
                        <a:cs typeface="Nunito"/>
                        <a:sym typeface="Nuni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Adjusted R2</a:t>
                      </a:r>
                      <a:endParaRPr b="1" sz="1000">
                        <a:solidFill>
                          <a:srgbClr val="161616"/>
                        </a:solidFill>
                        <a:latin typeface="Nunito"/>
                        <a:ea typeface="Nunito"/>
                        <a:cs typeface="Nunito"/>
                        <a:sym typeface="Nuni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AIC</a:t>
                      </a:r>
                      <a:endParaRPr b="1" sz="1000">
                        <a:solidFill>
                          <a:srgbClr val="161616"/>
                        </a:solidFill>
                        <a:latin typeface="Nunito"/>
                        <a:ea typeface="Nunito"/>
                        <a:cs typeface="Nunito"/>
                        <a:sym typeface="Nuni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s(mean_nuovi_positivi) + s(mean_dimessi_guariti_per_day), </a:t>
                      </a:r>
                      <a:endParaRPr sz="1000">
                        <a:solidFill>
                          <a:srgbClr val="161616"/>
                        </a:solidFill>
                        <a:latin typeface="Nunito"/>
                        <a:ea typeface="Nunito"/>
                        <a:cs typeface="Nunito"/>
                        <a:sym typeface="Nunito"/>
                      </a:endParaRPr>
                    </a:p>
                    <a:p>
                      <a:pPr indent="0" lvl="0" marL="0" rtl="0" algn="l">
                        <a:spcBef>
                          <a:spcPts val="0"/>
                        </a:spcBef>
                        <a:spcAft>
                          <a:spcPts val="0"/>
                        </a:spcAft>
                        <a:buNone/>
                      </a:pPr>
                      <a:r>
                        <a:rPr b="1" lang="it" sz="1000">
                          <a:solidFill>
                            <a:srgbClr val="161616"/>
                          </a:solidFill>
                          <a:latin typeface="Nunito"/>
                          <a:ea typeface="Nunito"/>
                          <a:cs typeface="Nunito"/>
                          <a:sym typeface="Nunito"/>
                        </a:rPr>
                        <a:t>family = poisson(link = log)</a:t>
                      </a:r>
                      <a:endParaRPr b="1"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0.992</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lnSpc>
                          <a:spcPct val="145000"/>
                        </a:lnSpc>
                        <a:spcBef>
                          <a:spcPts val="0"/>
                        </a:spcBef>
                        <a:spcAft>
                          <a:spcPts val="0"/>
                        </a:spcAft>
                        <a:buNone/>
                      </a:pPr>
                      <a:r>
                        <a:rPr lang="it" sz="1000">
                          <a:solidFill>
                            <a:srgbClr val="161616"/>
                          </a:solidFill>
                          <a:latin typeface="Nunito"/>
                          <a:ea typeface="Nunito"/>
                          <a:cs typeface="Nunito"/>
                          <a:sym typeface="Nunito"/>
                        </a:rPr>
                        <a:t>2708.01</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r>
              <a:tr h="3505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s(mean_nuovi_positivi) + s(mean_dimessi_guariti_per_day) +I(rt^2), </a:t>
                      </a:r>
                      <a:endParaRPr sz="1000">
                        <a:solidFill>
                          <a:srgbClr val="161616"/>
                        </a:solidFill>
                        <a:latin typeface="Nunito"/>
                        <a:ea typeface="Nunito"/>
                        <a:cs typeface="Nunito"/>
                        <a:sym typeface="Nunito"/>
                      </a:endParaRPr>
                    </a:p>
                    <a:p>
                      <a:pPr indent="0" lvl="0" marL="0" rtl="0" algn="l">
                        <a:spcBef>
                          <a:spcPts val="0"/>
                        </a:spcBef>
                        <a:spcAft>
                          <a:spcPts val="0"/>
                        </a:spcAft>
                        <a:buNone/>
                      </a:pPr>
                      <a:r>
                        <a:rPr b="1" lang="it" sz="1000">
                          <a:solidFill>
                            <a:srgbClr val="161616"/>
                          </a:solidFill>
                          <a:latin typeface="Nunito"/>
                          <a:ea typeface="Nunito"/>
                          <a:cs typeface="Nunito"/>
                          <a:sym typeface="Nunito"/>
                        </a:rPr>
                        <a:t>family = Gamma(link = log)</a:t>
                      </a:r>
                      <a:endParaRPr sz="1000">
                        <a:solidFill>
                          <a:srgbClr val="161616"/>
                        </a:solidFill>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0.982 </a:t>
                      </a:r>
                      <a:endParaRPr sz="1000">
                        <a:solidFill>
                          <a:srgbClr val="161616"/>
                        </a:solidFill>
                        <a:latin typeface="Nunito"/>
                        <a:ea typeface="Nunito"/>
                        <a:cs typeface="Nunito"/>
                        <a:sym typeface="Nunito"/>
                      </a:endParaRPr>
                    </a:p>
                  </a:txBody>
                  <a:tcPr marT="91425" marB="91425" marR="91425" marL="91425" anchor="ctr"/>
                </a:tc>
                <a:tc>
                  <a:txBody>
                    <a:bodyPr/>
                    <a:lstStyle/>
                    <a:p>
                      <a:pPr indent="0" lvl="0" marL="0" marR="0" rtl="0" algn="ctr">
                        <a:lnSpc>
                          <a:spcPct val="100000"/>
                        </a:lnSpc>
                        <a:spcBef>
                          <a:spcPts val="0"/>
                        </a:spcBef>
                        <a:spcAft>
                          <a:spcPts val="0"/>
                        </a:spcAft>
                        <a:buNone/>
                      </a:pPr>
                      <a:r>
                        <a:rPr lang="it" sz="1000">
                          <a:solidFill>
                            <a:srgbClr val="161616"/>
                          </a:solidFill>
                          <a:latin typeface="Nunito"/>
                          <a:ea typeface="Nunito"/>
                          <a:cs typeface="Nunito"/>
                          <a:sym typeface="Nunito"/>
                        </a:rPr>
                        <a:t>1746.353</a:t>
                      </a:r>
                      <a:endParaRPr sz="1000">
                        <a:solidFill>
                          <a:srgbClr val="161616"/>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Prediction</a:t>
            </a:r>
            <a:endParaRPr/>
          </a:p>
        </p:txBody>
      </p:sp>
      <p:pic>
        <p:nvPicPr>
          <p:cNvPr id="581" name="Google Shape;581;p56"/>
          <p:cNvPicPr preferRelativeResize="0"/>
          <p:nvPr/>
        </p:nvPicPr>
        <p:blipFill>
          <a:blip r:embed="rId3">
            <a:alphaModFix/>
          </a:blip>
          <a:stretch>
            <a:fillRect/>
          </a:stretch>
        </p:blipFill>
        <p:spPr>
          <a:xfrm>
            <a:off x="1331175" y="1597875"/>
            <a:ext cx="6481654" cy="324082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Prediction</a:t>
            </a:r>
            <a:endParaRPr/>
          </a:p>
        </p:txBody>
      </p:sp>
      <p:pic>
        <p:nvPicPr>
          <p:cNvPr id="587" name="Google Shape;587;p57"/>
          <p:cNvPicPr preferRelativeResize="0"/>
          <p:nvPr/>
        </p:nvPicPr>
        <p:blipFill>
          <a:blip r:embed="rId3">
            <a:alphaModFix/>
          </a:blip>
          <a:stretch>
            <a:fillRect/>
          </a:stretch>
        </p:blipFill>
        <p:spPr>
          <a:xfrm>
            <a:off x="1329750" y="1540225"/>
            <a:ext cx="6484500" cy="32422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Prediction</a:t>
            </a:r>
            <a:endParaRPr/>
          </a:p>
        </p:txBody>
      </p:sp>
      <p:pic>
        <p:nvPicPr>
          <p:cNvPr id="593" name="Google Shape;593;p58"/>
          <p:cNvPicPr preferRelativeResize="0"/>
          <p:nvPr/>
        </p:nvPicPr>
        <p:blipFill>
          <a:blip r:embed="rId3">
            <a:alphaModFix/>
          </a:blip>
          <a:stretch>
            <a:fillRect/>
          </a:stretch>
        </p:blipFill>
        <p:spPr>
          <a:xfrm>
            <a:off x="1410350" y="1668400"/>
            <a:ext cx="6323302" cy="31616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Prediction</a:t>
            </a:r>
            <a:endParaRPr/>
          </a:p>
        </p:txBody>
      </p:sp>
      <p:pic>
        <p:nvPicPr>
          <p:cNvPr id="599" name="Google Shape;599;p59"/>
          <p:cNvPicPr preferRelativeResize="0"/>
          <p:nvPr/>
        </p:nvPicPr>
        <p:blipFill>
          <a:blip r:embed="rId3">
            <a:alphaModFix/>
          </a:blip>
          <a:stretch>
            <a:fillRect/>
          </a:stretch>
        </p:blipFill>
        <p:spPr>
          <a:xfrm>
            <a:off x="1445400" y="1597875"/>
            <a:ext cx="6253199" cy="3126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Model prediction</a:t>
            </a:r>
            <a:endParaRPr/>
          </a:p>
        </p:txBody>
      </p:sp>
      <p:graphicFrame>
        <p:nvGraphicFramePr>
          <p:cNvPr id="605" name="Google Shape;605;p60"/>
          <p:cNvGraphicFramePr/>
          <p:nvPr/>
        </p:nvGraphicFramePr>
        <p:xfrm>
          <a:off x="444038" y="1597875"/>
          <a:ext cx="3000000" cy="3000000"/>
        </p:xfrm>
        <a:graphic>
          <a:graphicData uri="http://schemas.openxmlformats.org/drawingml/2006/table">
            <a:tbl>
              <a:tblPr>
                <a:noFill/>
                <a:tableStyleId>{56D6C477-854F-4385-BE57-19D57093DE98}</a:tableStyleId>
              </a:tblPr>
              <a:tblGrid>
                <a:gridCol w="5799250"/>
                <a:gridCol w="870575"/>
                <a:gridCol w="793050"/>
                <a:gridCol w="793050"/>
              </a:tblGrid>
              <a:tr h="353750">
                <a:tc>
                  <a:txBody>
                    <a:bodyPr/>
                    <a:lstStyle/>
                    <a:p>
                      <a:pPr indent="0" lvl="0" marL="0" rtl="0" algn="l">
                        <a:spcBef>
                          <a:spcPts val="0"/>
                        </a:spcBef>
                        <a:spcAft>
                          <a:spcPts val="0"/>
                        </a:spcAft>
                        <a:buNone/>
                      </a:pPr>
                      <a:r>
                        <a:rPr b="1" lang="it" sz="1000">
                          <a:solidFill>
                            <a:srgbClr val="161616"/>
                          </a:solidFill>
                          <a:latin typeface="Nunito"/>
                          <a:ea typeface="Nunito"/>
                          <a:cs typeface="Nunito"/>
                          <a:sym typeface="Nunito"/>
                        </a:rPr>
                        <a:t>GLM Models</a:t>
                      </a:r>
                      <a:endParaRPr b="1" sz="1000">
                        <a:solidFill>
                          <a:srgbClr val="161616"/>
                        </a:solidFill>
                        <a:latin typeface="Nunito"/>
                        <a:ea typeface="Nunito"/>
                        <a:cs typeface="Nunito"/>
                        <a:sym typeface="Nunito"/>
                      </a:endParaRPr>
                    </a:p>
                  </a:txBody>
                  <a:tcPr marT="91425" marB="91425" marR="91425" marL="91425" anchor="ctr">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Deviance explained</a:t>
                      </a:r>
                      <a:endParaRPr b="1" sz="1000">
                        <a:solidFill>
                          <a:srgbClr val="161616"/>
                        </a:solidFill>
                        <a:latin typeface="Nunito"/>
                        <a:ea typeface="Nunito"/>
                        <a:cs typeface="Nunito"/>
                        <a:sym typeface="Nunito"/>
                      </a:endParaRPr>
                    </a:p>
                  </a:txBody>
                  <a:tcPr marT="91425" marB="91425" marR="91425" marL="91425" anchor="ctr">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AIC</a:t>
                      </a:r>
                      <a:endParaRPr b="1" sz="1000">
                        <a:solidFill>
                          <a:srgbClr val="161616"/>
                        </a:solidFill>
                        <a:latin typeface="Nunito"/>
                        <a:ea typeface="Nunito"/>
                        <a:cs typeface="Nunito"/>
                        <a:sym typeface="Nunito"/>
                      </a:endParaRPr>
                    </a:p>
                  </a:txBody>
                  <a:tcPr marT="91425" marB="91425" marR="91425" marL="91425" anchor="ctr">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RMSE</a:t>
                      </a:r>
                      <a:endParaRPr b="1" sz="1000">
                        <a:solidFill>
                          <a:srgbClr val="161616"/>
                        </a:solidFill>
                        <a:latin typeface="Nunito"/>
                        <a:ea typeface="Nunito"/>
                        <a:cs typeface="Nunito"/>
                        <a:sym typeface="Nunito"/>
                      </a:endParaRPr>
                    </a:p>
                  </a:txBody>
                  <a:tcPr marT="91425" marB="91425" marR="91425" marL="91425" anchor="ctr">
                    <a:lnB cap="flat" cmpd="sng" w="19050">
                      <a:solidFill>
                        <a:srgbClr val="9E9E9E"/>
                      </a:solidFill>
                      <a:prstDash val="solid"/>
                      <a:round/>
                      <a:headEnd len="sm" w="sm" type="none"/>
                      <a:tailEnd len="sm" w="sm" type="none"/>
                    </a:lnB>
                    <a:solidFill>
                      <a:srgbClr val="F3F3F3"/>
                    </a:solidFill>
                  </a:tcPr>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mean_nuovi_positivi + log(mean_dimessi_guariti_per_day)*I(rt^2) + rt + deceduti_per_day, </a:t>
                      </a:r>
                      <a:r>
                        <a:rPr b="1" lang="it" sz="1000">
                          <a:solidFill>
                            <a:srgbClr val="161616"/>
                          </a:solidFill>
                          <a:latin typeface="Nunito"/>
                          <a:ea typeface="Nunito"/>
                          <a:cs typeface="Nunito"/>
                          <a:sym typeface="Nunito"/>
                        </a:rPr>
                        <a:t>family = poisson</a:t>
                      </a:r>
                      <a:endParaRPr b="1"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0.969 </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lnSpc>
                          <a:spcPct val="145000"/>
                        </a:lnSpc>
                        <a:spcBef>
                          <a:spcPts val="0"/>
                        </a:spcBef>
                        <a:spcAft>
                          <a:spcPts val="0"/>
                        </a:spcAft>
                        <a:buNone/>
                      </a:pPr>
                      <a:r>
                        <a:rPr lang="it" sz="1000">
                          <a:solidFill>
                            <a:srgbClr val="161616"/>
                          </a:solidFill>
                          <a:latin typeface="Nunito"/>
                          <a:ea typeface="Nunito"/>
                          <a:cs typeface="Nunito"/>
                          <a:sym typeface="Nunito"/>
                        </a:rPr>
                        <a:t>7715.7</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lnSpc>
                          <a:spcPct val="145000"/>
                        </a:lnSpc>
                        <a:spcBef>
                          <a:spcPts val="0"/>
                        </a:spcBef>
                        <a:spcAft>
                          <a:spcPts val="0"/>
                        </a:spcAft>
                        <a:buNone/>
                      </a:pPr>
                      <a:r>
                        <a:rPr lang="it" sz="1000">
                          <a:solidFill>
                            <a:srgbClr val="161616"/>
                          </a:solidFill>
                          <a:latin typeface="Nunito"/>
                          <a:ea typeface="Nunito"/>
                          <a:cs typeface="Nunito"/>
                          <a:sym typeface="Nunito"/>
                        </a:rPr>
                        <a:t>658.8</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mean_nuovi_positivi+ sqrt(mean_dimessi_guariti_per_day)*I(rt^2) + rt, </a:t>
                      </a:r>
                      <a:endParaRPr sz="1000">
                        <a:solidFill>
                          <a:srgbClr val="161616"/>
                        </a:solidFill>
                        <a:latin typeface="Nunito"/>
                        <a:ea typeface="Nunito"/>
                        <a:cs typeface="Nunito"/>
                        <a:sym typeface="Nunito"/>
                      </a:endParaRPr>
                    </a:p>
                    <a:p>
                      <a:pPr indent="0" lvl="0" marL="0" rtl="0" algn="l">
                        <a:spcBef>
                          <a:spcPts val="0"/>
                        </a:spcBef>
                        <a:spcAft>
                          <a:spcPts val="0"/>
                        </a:spcAft>
                        <a:buNone/>
                      </a:pPr>
                      <a:r>
                        <a:rPr b="1" lang="it" sz="1000">
                          <a:solidFill>
                            <a:srgbClr val="161616"/>
                          </a:solidFill>
                          <a:latin typeface="Nunito"/>
                          <a:ea typeface="Nunito"/>
                          <a:cs typeface="Nunito"/>
                          <a:sym typeface="Nunito"/>
                        </a:rPr>
                        <a:t>family = q</a:t>
                      </a:r>
                      <a:r>
                        <a:rPr b="1" lang="it" sz="1000">
                          <a:solidFill>
                            <a:srgbClr val="161616"/>
                          </a:solidFill>
                          <a:latin typeface="Nunito"/>
                          <a:ea typeface="Nunito"/>
                          <a:cs typeface="Nunito"/>
                          <a:sym typeface="Nunito"/>
                        </a:rPr>
                        <a:t>uasipoisson</a:t>
                      </a:r>
                      <a:endParaRPr b="1" sz="1000">
                        <a:solidFill>
                          <a:srgbClr val="161616"/>
                        </a:solidFill>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0.948</a:t>
                      </a:r>
                      <a:endParaRPr sz="1000">
                        <a:solidFill>
                          <a:srgbClr val="161616"/>
                        </a:solidFill>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NA</a:t>
                      </a:r>
                      <a:endParaRPr sz="1000">
                        <a:solidFill>
                          <a:srgbClr val="161616"/>
                        </a:solidFill>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819.2</a:t>
                      </a:r>
                      <a:endParaRPr sz="1000">
                        <a:solidFill>
                          <a:srgbClr val="161616"/>
                        </a:solidFill>
                        <a:latin typeface="Nunito"/>
                        <a:ea typeface="Nunito"/>
                        <a:cs typeface="Nunito"/>
                        <a:sym typeface="Nunito"/>
                      </a:endParaRPr>
                    </a:p>
                  </a:txBody>
                  <a:tcPr marT="91425" marB="91425" marR="91425" marL="91425" anchor="ctr"/>
                </a:tc>
              </a:tr>
              <a:tr h="358300">
                <a:tc>
                  <a:txBody>
                    <a:bodyPr/>
                    <a:lstStyle/>
                    <a:p>
                      <a:pPr indent="0" lvl="0" marL="0" marR="0" rtl="0" algn="l">
                        <a:lnSpc>
                          <a:spcPct val="100000"/>
                        </a:lnSpc>
                        <a:spcBef>
                          <a:spcPts val="0"/>
                        </a:spcBef>
                        <a:spcAft>
                          <a:spcPts val="0"/>
                        </a:spcAft>
                        <a:buNone/>
                      </a:pPr>
                      <a:r>
                        <a:rPr lang="it" sz="1000">
                          <a:solidFill>
                            <a:srgbClr val="161616"/>
                          </a:solidFill>
                          <a:latin typeface="Nunito"/>
                          <a:ea typeface="Nunito"/>
                          <a:cs typeface="Nunito"/>
                          <a:sym typeface="Nunito"/>
                        </a:rPr>
                        <a:t>totale_ospedalizzati ~ mean_nuovi_positivi + log(mean_dimessi_guariti_per_day) * </a:t>
                      </a:r>
                      <a:endParaRPr sz="1000">
                        <a:solidFill>
                          <a:srgbClr val="161616"/>
                        </a:solidFill>
                        <a:latin typeface="Nunito"/>
                        <a:ea typeface="Nunito"/>
                        <a:cs typeface="Nunito"/>
                        <a:sym typeface="Nunito"/>
                      </a:endParaRPr>
                    </a:p>
                    <a:p>
                      <a:pPr indent="0" lvl="0" marL="0" marR="0" rtl="0" algn="l">
                        <a:lnSpc>
                          <a:spcPct val="100000"/>
                        </a:lnSpc>
                        <a:spcBef>
                          <a:spcPts val="0"/>
                        </a:spcBef>
                        <a:spcAft>
                          <a:spcPts val="0"/>
                        </a:spcAft>
                        <a:buNone/>
                      </a:pPr>
                      <a:r>
                        <a:rPr lang="it" sz="1000">
                          <a:solidFill>
                            <a:srgbClr val="161616"/>
                          </a:solidFill>
                          <a:latin typeface="Nunito"/>
                          <a:ea typeface="Nunito"/>
                          <a:cs typeface="Nunito"/>
                          <a:sym typeface="Nunito"/>
                        </a:rPr>
                        <a:t>    I(rt^2) + rt, </a:t>
                      </a:r>
                      <a:r>
                        <a:rPr b="1" lang="it" sz="1000">
                          <a:solidFill>
                            <a:srgbClr val="161616"/>
                          </a:solidFill>
                          <a:latin typeface="Nunito"/>
                          <a:ea typeface="Nunito"/>
                          <a:cs typeface="Nunito"/>
                          <a:sym typeface="Nunito"/>
                        </a:rPr>
                        <a:t>family = Gamma(link = "log")</a:t>
                      </a:r>
                      <a:endParaRPr b="1" sz="1000">
                        <a:solidFill>
                          <a:srgbClr val="161616"/>
                        </a:solidFill>
                        <a:latin typeface="Nunito"/>
                        <a:ea typeface="Nunito"/>
                        <a:cs typeface="Nunito"/>
                        <a:sym typeface="Nuni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0.943</a:t>
                      </a:r>
                      <a:endParaRPr sz="1000">
                        <a:solidFill>
                          <a:srgbClr val="161616"/>
                        </a:solidFill>
                        <a:latin typeface="Nunito"/>
                        <a:ea typeface="Nunito"/>
                        <a:cs typeface="Nunito"/>
                        <a:sym typeface="Nuni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1966.4</a:t>
                      </a:r>
                      <a:endParaRPr sz="1000">
                        <a:solidFill>
                          <a:srgbClr val="161616"/>
                        </a:solidFill>
                        <a:latin typeface="Nunito"/>
                        <a:ea typeface="Nunito"/>
                        <a:cs typeface="Nunito"/>
                        <a:sym typeface="Nuni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746.6</a:t>
                      </a:r>
                      <a:endParaRPr sz="1000">
                        <a:solidFill>
                          <a:srgbClr val="161616"/>
                        </a:solidFill>
                        <a:latin typeface="Nunito"/>
                        <a:ea typeface="Nunito"/>
                        <a:cs typeface="Nunito"/>
                        <a:sym typeface="Nunito"/>
                      </a:endParaRPr>
                    </a:p>
                  </a:txBody>
                  <a:tcPr marT="91425" marB="91425" marR="91425" marL="91425" anchor="ctr">
                    <a:lnB cap="flat" cmpd="sng" w="9525">
                      <a:solidFill>
                        <a:srgbClr val="9E9E9E"/>
                      </a:solidFill>
                      <a:prstDash val="solid"/>
                      <a:round/>
                      <a:headEnd len="sm" w="sm" type="none"/>
                      <a:tailEnd len="sm" w="sm" type="none"/>
                    </a:lnB>
                  </a:tcPr>
                </a:tc>
              </a:tr>
              <a:tr h="358300">
                <a:tc>
                  <a:txBody>
                    <a:bodyPr/>
                    <a:lstStyle/>
                    <a:p>
                      <a:pPr indent="0" lvl="0" marL="0" rtl="0" algn="l">
                        <a:spcBef>
                          <a:spcPts val="0"/>
                        </a:spcBef>
                        <a:spcAft>
                          <a:spcPts val="0"/>
                        </a:spcAft>
                        <a:buNone/>
                      </a:pPr>
                      <a:r>
                        <a:rPr b="1" lang="it" sz="1000">
                          <a:solidFill>
                            <a:srgbClr val="161616"/>
                          </a:solidFill>
                          <a:latin typeface="Nunito"/>
                          <a:ea typeface="Nunito"/>
                          <a:cs typeface="Nunito"/>
                          <a:sym typeface="Nunito"/>
                        </a:rPr>
                        <a:t>GAM Models</a:t>
                      </a:r>
                      <a:endParaRPr b="1" sz="1000">
                        <a:solidFill>
                          <a:srgbClr val="161616"/>
                        </a:solidFill>
                        <a:latin typeface="Nunito"/>
                        <a:ea typeface="Nunito"/>
                        <a:cs typeface="Nunito"/>
                        <a:sym typeface="Nuni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Adjusted R2</a:t>
                      </a:r>
                      <a:endParaRPr b="1" sz="1000">
                        <a:solidFill>
                          <a:srgbClr val="161616"/>
                        </a:solidFill>
                        <a:latin typeface="Nunito"/>
                        <a:ea typeface="Nunito"/>
                        <a:cs typeface="Nunito"/>
                        <a:sym typeface="Nuni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AIC</a:t>
                      </a:r>
                      <a:endParaRPr b="1" sz="1000">
                        <a:solidFill>
                          <a:srgbClr val="161616"/>
                        </a:solidFill>
                        <a:latin typeface="Nunito"/>
                        <a:ea typeface="Nunito"/>
                        <a:cs typeface="Nunito"/>
                        <a:sym typeface="Nuni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it" sz="1000">
                          <a:solidFill>
                            <a:srgbClr val="161616"/>
                          </a:solidFill>
                          <a:latin typeface="Nunito"/>
                          <a:ea typeface="Nunito"/>
                          <a:cs typeface="Nunito"/>
                          <a:sym typeface="Nunito"/>
                        </a:rPr>
                        <a:t>RMSE</a:t>
                      </a:r>
                      <a:endParaRPr b="1" sz="1000">
                        <a:solidFill>
                          <a:srgbClr val="161616"/>
                        </a:solidFill>
                        <a:latin typeface="Nunito"/>
                        <a:ea typeface="Nunito"/>
                        <a:cs typeface="Nunito"/>
                        <a:sym typeface="Nuni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r>
              <a:tr h="3583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s(mean_nuovi_positivi) + s(mean_dimessi_guariti_per_day), </a:t>
                      </a:r>
                      <a:endParaRPr sz="1000">
                        <a:solidFill>
                          <a:srgbClr val="161616"/>
                        </a:solidFill>
                        <a:latin typeface="Nunito"/>
                        <a:ea typeface="Nunito"/>
                        <a:cs typeface="Nunito"/>
                        <a:sym typeface="Nunito"/>
                      </a:endParaRPr>
                    </a:p>
                    <a:p>
                      <a:pPr indent="0" lvl="0" marL="0" rtl="0" algn="l">
                        <a:spcBef>
                          <a:spcPts val="0"/>
                        </a:spcBef>
                        <a:spcAft>
                          <a:spcPts val="0"/>
                        </a:spcAft>
                        <a:buNone/>
                      </a:pPr>
                      <a:r>
                        <a:rPr b="1" lang="it" sz="1000">
                          <a:solidFill>
                            <a:srgbClr val="161616"/>
                          </a:solidFill>
                          <a:latin typeface="Nunito"/>
                          <a:ea typeface="Nunito"/>
                          <a:cs typeface="Nunito"/>
                          <a:sym typeface="Nunito"/>
                        </a:rPr>
                        <a:t>family = poisson(link = log)</a:t>
                      </a:r>
                      <a:endParaRPr b="1"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0.992</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lnSpc>
                          <a:spcPct val="145000"/>
                        </a:lnSpc>
                        <a:spcBef>
                          <a:spcPts val="0"/>
                        </a:spcBef>
                        <a:spcAft>
                          <a:spcPts val="0"/>
                        </a:spcAft>
                        <a:buNone/>
                      </a:pPr>
                      <a:r>
                        <a:rPr lang="it" sz="1000">
                          <a:solidFill>
                            <a:srgbClr val="161616"/>
                          </a:solidFill>
                          <a:latin typeface="Nunito"/>
                          <a:ea typeface="Nunito"/>
                          <a:cs typeface="Nunito"/>
                          <a:sym typeface="Nunito"/>
                        </a:rPr>
                        <a:t>2708.01</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c>
                  <a:txBody>
                    <a:bodyPr/>
                    <a:lstStyle/>
                    <a:p>
                      <a:pPr indent="0" lvl="0" marL="0" rtl="0" algn="ctr">
                        <a:lnSpc>
                          <a:spcPct val="145000"/>
                        </a:lnSpc>
                        <a:spcBef>
                          <a:spcPts val="0"/>
                        </a:spcBef>
                        <a:spcAft>
                          <a:spcPts val="0"/>
                        </a:spcAft>
                        <a:buNone/>
                      </a:pPr>
                      <a:r>
                        <a:rPr lang="it" sz="1000">
                          <a:solidFill>
                            <a:srgbClr val="161616"/>
                          </a:solidFill>
                          <a:latin typeface="Nunito"/>
                          <a:ea typeface="Nunito"/>
                          <a:cs typeface="Nunito"/>
                          <a:sym typeface="Nunito"/>
                        </a:rPr>
                        <a:t>152.1</a:t>
                      </a:r>
                      <a:endParaRPr sz="1000">
                        <a:solidFill>
                          <a:srgbClr val="161616"/>
                        </a:solidFill>
                        <a:latin typeface="Nunito"/>
                        <a:ea typeface="Nunito"/>
                        <a:cs typeface="Nunito"/>
                        <a:sym typeface="Nunito"/>
                      </a:endParaRPr>
                    </a:p>
                  </a:txBody>
                  <a:tcPr marT="91425" marB="91425" marR="91425" marL="91425" anchor="ctr">
                    <a:lnT cap="flat" cmpd="sng" w="19050">
                      <a:solidFill>
                        <a:srgbClr val="9E9E9E"/>
                      </a:solidFill>
                      <a:prstDash val="solid"/>
                      <a:round/>
                      <a:headEnd len="sm" w="sm" type="none"/>
                      <a:tailEnd len="sm" w="sm" type="none"/>
                    </a:lnT>
                  </a:tcPr>
                </a:tc>
              </a:tr>
              <a:tr h="350500">
                <a:tc>
                  <a:txBody>
                    <a:bodyPr/>
                    <a:lstStyle/>
                    <a:p>
                      <a:pPr indent="0" lvl="0" marL="0" rtl="0" algn="l">
                        <a:spcBef>
                          <a:spcPts val="0"/>
                        </a:spcBef>
                        <a:spcAft>
                          <a:spcPts val="0"/>
                        </a:spcAft>
                        <a:buNone/>
                      </a:pPr>
                      <a:r>
                        <a:rPr lang="it" sz="1000">
                          <a:solidFill>
                            <a:srgbClr val="161616"/>
                          </a:solidFill>
                          <a:latin typeface="Nunito"/>
                          <a:ea typeface="Nunito"/>
                          <a:cs typeface="Nunito"/>
                          <a:sym typeface="Nunito"/>
                        </a:rPr>
                        <a:t>totale_ospedalizzati ~ s(mean_nuovi_positivi) + s(mean_dimessi_guariti_per_day) +I(rt^2), </a:t>
                      </a:r>
                      <a:endParaRPr sz="1000">
                        <a:solidFill>
                          <a:srgbClr val="161616"/>
                        </a:solidFill>
                        <a:latin typeface="Nunito"/>
                        <a:ea typeface="Nunito"/>
                        <a:cs typeface="Nunito"/>
                        <a:sym typeface="Nunito"/>
                      </a:endParaRPr>
                    </a:p>
                    <a:p>
                      <a:pPr indent="0" lvl="0" marL="0" rtl="0" algn="l">
                        <a:spcBef>
                          <a:spcPts val="0"/>
                        </a:spcBef>
                        <a:spcAft>
                          <a:spcPts val="0"/>
                        </a:spcAft>
                        <a:buNone/>
                      </a:pPr>
                      <a:r>
                        <a:rPr b="1" lang="it" sz="1000">
                          <a:solidFill>
                            <a:srgbClr val="161616"/>
                          </a:solidFill>
                          <a:latin typeface="Nunito"/>
                          <a:ea typeface="Nunito"/>
                          <a:cs typeface="Nunito"/>
                          <a:sym typeface="Nunito"/>
                        </a:rPr>
                        <a:t>family = Gamma(link = log)</a:t>
                      </a:r>
                      <a:endParaRPr sz="1000">
                        <a:solidFill>
                          <a:srgbClr val="161616"/>
                        </a:solidFill>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it" sz="1000">
                          <a:solidFill>
                            <a:srgbClr val="161616"/>
                          </a:solidFill>
                          <a:latin typeface="Nunito"/>
                          <a:ea typeface="Nunito"/>
                          <a:cs typeface="Nunito"/>
                          <a:sym typeface="Nunito"/>
                        </a:rPr>
                        <a:t>0.982 </a:t>
                      </a:r>
                      <a:endParaRPr sz="1000">
                        <a:solidFill>
                          <a:srgbClr val="161616"/>
                        </a:solidFill>
                        <a:latin typeface="Nunito"/>
                        <a:ea typeface="Nunito"/>
                        <a:cs typeface="Nunito"/>
                        <a:sym typeface="Nunito"/>
                      </a:endParaRPr>
                    </a:p>
                  </a:txBody>
                  <a:tcPr marT="91425" marB="91425" marR="91425" marL="91425" anchor="ctr"/>
                </a:tc>
                <a:tc>
                  <a:txBody>
                    <a:bodyPr/>
                    <a:lstStyle/>
                    <a:p>
                      <a:pPr indent="0" lvl="0" marL="0" marR="0" rtl="0" algn="ctr">
                        <a:lnSpc>
                          <a:spcPct val="100000"/>
                        </a:lnSpc>
                        <a:spcBef>
                          <a:spcPts val="0"/>
                        </a:spcBef>
                        <a:spcAft>
                          <a:spcPts val="0"/>
                        </a:spcAft>
                        <a:buNone/>
                      </a:pPr>
                      <a:r>
                        <a:rPr lang="it" sz="1000">
                          <a:solidFill>
                            <a:srgbClr val="161616"/>
                          </a:solidFill>
                          <a:latin typeface="Nunito"/>
                          <a:ea typeface="Nunito"/>
                          <a:cs typeface="Nunito"/>
                          <a:sym typeface="Nunito"/>
                        </a:rPr>
                        <a:t>1746.353</a:t>
                      </a:r>
                      <a:endParaRPr sz="1000">
                        <a:solidFill>
                          <a:srgbClr val="161616"/>
                        </a:solidFill>
                        <a:latin typeface="Nunito"/>
                        <a:ea typeface="Nunito"/>
                        <a:cs typeface="Nunito"/>
                        <a:sym typeface="Nunito"/>
                      </a:endParaRPr>
                    </a:p>
                  </a:txBody>
                  <a:tcPr marT="91425" marB="91425" marR="91425" marL="91425" anchor="ctr"/>
                </a:tc>
                <a:tc>
                  <a:txBody>
                    <a:bodyPr/>
                    <a:lstStyle/>
                    <a:p>
                      <a:pPr indent="0" lvl="0" marL="0" marR="0" rtl="0" algn="ctr">
                        <a:lnSpc>
                          <a:spcPct val="100000"/>
                        </a:lnSpc>
                        <a:spcBef>
                          <a:spcPts val="0"/>
                        </a:spcBef>
                        <a:spcAft>
                          <a:spcPts val="0"/>
                        </a:spcAft>
                        <a:buNone/>
                      </a:pPr>
                      <a:r>
                        <a:rPr lang="it" sz="1000">
                          <a:solidFill>
                            <a:srgbClr val="161616"/>
                          </a:solidFill>
                          <a:latin typeface="Nunito"/>
                          <a:ea typeface="Nunito"/>
                          <a:cs typeface="Nunito"/>
                          <a:sym typeface="Nunito"/>
                        </a:rPr>
                        <a:t>313.3</a:t>
                      </a:r>
                      <a:endParaRPr sz="1000">
                        <a:solidFill>
                          <a:srgbClr val="161616"/>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sp>
        <p:nvSpPr>
          <p:cNvPr id="303" name="Google Shape;303;p17"/>
          <p:cNvSpPr txBox="1"/>
          <p:nvPr>
            <p:ph idx="1" type="body"/>
          </p:nvPr>
        </p:nvSpPr>
        <p:spPr>
          <a:xfrm>
            <a:off x="1151400" y="1482000"/>
            <a:ext cx="7182900" cy="3408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it"/>
              <a:t>11 variables with no missing data</a:t>
            </a:r>
            <a:endParaRPr b="1"/>
          </a:p>
          <a:p>
            <a:pPr indent="-298450" lvl="1" marL="809999" marR="0" rtl="0" algn="l">
              <a:lnSpc>
                <a:spcPct val="115000"/>
              </a:lnSpc>
              <a:spcBef>
                <a:spcPts val="0"/>
              </a:spcBef>
              <a:spcAft>
                <a:spcPts val="0"/>
              </a:spcAft>
              <a:buSzPts val="1100"/>
              <a:buChar char="○"/>
            </a:pPr>
            <a:r>
              <a:rPr lang="it"/>
              <a:t>ricoverati_con_sintomi: Hospitalised patients with symptoms.</a:t>
            </a:r>
            <a:endParaRPr/>
          </a:p>
          <a:p>
            <a:pPr indent="-298450" lvl="1" marL="809999" marR="0" rtl="0" algn="l">
              <a:lnSpc>
                <a:spcPct val="115000"/>
              </a:lnSpc>
              <a:spcBef>
                <a:spcPts val="0"/>
              </a:spcBef>
              <a:spcAft>
                <a:spcPts val="0"/>
              </a:spcAft>
              <a:buSzPts val="1100"/>
              <a:buChar char="○"/>
            </a:pPr>
            <a:r>
              <a:rPr lang="it"/>
              <a:t>terapia_intensiva: Intensive Care.</a:t>
            </a:r>
            <a:endParaRPr/>
          </a:p>
          <a:p>
            <a:pPr indent="-298450" lvl="1" marL="809999" marR="0" rtl="0" algn="l">
              <a:lnSpc>
                <a:spcPct val="115000"/>
              </a:lnSpc>
              <a:spcBef>
                <a:spcPts val="0"/>
              </a:spcBef>
              <a:spcAft>
                <a:spcPts val="0"/>
              </a:spcAft>
              <a:buSzPts val="1100"/>
              <a:buChar char="○"/>
            </a:pPr>
            <a:r>
              <a:rPr lang="it"/>
              <a:t>isolamento_domiciliare: Home confinement</a:t>
            </a:r>
            <a:endParaRPr/>
          </a:p>
          <a:p>
            <a:pPr indent="-298450" lvl="1" marL="809999" marR="0" rtl="0" algn="l">
              <a:lnSpc>
                <a:spcPct val="115000"/>
              </a:lnSpc>
              <a:spcBef>
                <a:spcPts val="0"/>
              </a:spcBef>
              <a:spcAft>
                <a:spcPts val="0"/>
              </a:spcAft>
              <a:buSzPts val="1100"/>
              <a:buChar char="○"/>
            </a:pPr>
            <a:r>
              <a:rPr lang="it"/>
              <a:t>totale_positivi: Total amount of current positive cases (Hospitalised patients + Home confinement).</a:t>
            </a:r>
            <a:endParaRPr/>
          </a:p>
          <a:p>
            <a:pPr indent="-298450" lvl="1" marL="809999" marR="0" rtl="0" algn="l">
              <a:lnSpc>
                <a:spcPct val="115000"/>
              </a:lnSpc>
              <a:spcBef>
                <a:spcPts val="0"/>
              </a:spcBef>
              <a:spcAft>
                <a:spcPts val="0"/>
              </a:spcAft>
              <a:buSzPts val="1100"/>
              <a:buChar char="○"/>
            </a:pPr>
            <a:r>
              <a:rPr lang="it"/>
              <a:t>variazione_totale_positivi: New amount of current positive cases (totale_positivi current day - totale_positivi previous day).</a:t>
            </a:r>
            <a:endParaRPr/>
          </a:p>
          <a:p>
            <a:pPr indent="-298450" lvl="1" marL="809999" marR="0" rtl="0" algn="l">
              <a:lnSpc>
                <a:spcPct val="115000"/>
              </a:lnSpc>
              <a:spcBef>
                <a:spcPts val="0"/>
              </a:spcBef>
              <a:spcAft>
                <a:spcPts val="0"/>
              </a:spcAft>
              <a:buSzPts val="1100"/>
              <a:buChar char="○"/>
            </a:pPr>
            <a:r>
              <a:rPr lang="it"/>
              <a:t>nuovi_positivi: New amount of current positive cases (totale_casi current day - totale_casi previous day).</a:t>
            </a:r>
            <a:endParaRPr/>
          </a:p>
          <a:p>
            <a:pPr indent="-298450" lvl="1" marL="809999" marR="0" rtl="0" algn="l">
              <a:lnSpc>
                <a:spcPct val="115000"/>
              </a:lnSpc>
              <a:spcBef>
                <a:spcPts val="0"/>
              </a:spcBef>
              <a:spcAft>
                <a:spcPts val="0"/>
              </a:spcAft>
              <a:buSzPts val="1100"/>
              <a:buChar char="○"/>
            </a:pPr>
            <a:r>
              <a:rPr i="1" lang="it"/>
              <a:t>dimessi_guariti: Recovered (cumulative).</a:t>
            </a:r>
            <a:endParaRPr i="1"/>
          </a:p>
          <a:p>
            <a:pPr indent="-298450" lvl="1" marL="809999" marR="0" rtl="0" algn="l">
              <a:lnSpc>
                <a:spcPct val="115000"/>
              </a:lnSpc>
              <a:spcBef>
                <a:spcPts val="0"/>
              </a:spcBef>
              <a:spcAft>
                <a:spcPts val="0"/>
              </a:spcAft>
              <a:buSzPts val="1100"/>
              <a:buChar char="○"/>
            </a:pPr>
            <a:r>
              <a:rPr i="1" lang="it"/>
              <a:t>deceduti: Deaths (cumulative).</a:t>
            </a:r>
            <a:endParaRPr i="1"/>
          </a:p>
          <a:p>
            <a:pPr indent="-298450" lvl="1" marL="809999" marR="0" rtl="0" algn="l">
              <a:lnSpc>
                <a:spcPct val="115000"/>
              </a:lnSpc>
              <a:spcBef>
                <a:spcPts val="0"/>
              </a:spcBef>
              <a:spcAft>
                <a:spcPts val="0"/>
              </a:spcAft>
              <a:buSzPts val="1100"/>
              <a:buChar char="○"/>
            </a:pPr>
            <a:r>
              <a:rPr i="1" lang="it"/>
              <a:t>totale_casi: Total amount of positive cases (cumulative).</a:t>
            </a:r>
            <a:endParaRPr i="1"/>
          </a:p>
          <a:p>
            <a:pPr indent="-298450" lvl="1" marL="809999" marR="0" rtl="0" algn="l">
              <a:lnSpc>
                <a:spcPct val="115000"/>
              </a:lnSpc>
              <a:spcBef>
                <a:spcPts val="0"/>
              </a:spcBef>
              <a:spcAft>
                <a:spcPts val="0"/>
              </a:spcAft>
              <a:buSzPts val="1100"/>
              <a:buChar char="○"/>
            </a:pPr>
            <a:r>
              <a:rPr i="1" lang="it"/>
              <a:t>tamponi: Tests performed (cumulative).</a:t>
            </a:r>
            <a:endParaRPr i="1"/>
          </a:p>
          <a:p>
            <a:pPr indent="-298450" lvl="1" marL="809999" marR="0" rtl="0" algn="l">
              <a:lnSpc>
                <a:spcPct val="115000"/>
              </a:lnSpc>
              <a:spcBef>
                <a:spcPts val="0"/>
              </a:spcBef>
              <a:spcAft>
                <a:spcPts val="0"/>
              </a:spcAft>
              <a:buSzPts val="1100"/>
              <a:buChar char="○"/>
            </a:pPr>
            <a:r>
              <a:rPr i="1" lang="it"/>
              <a:t>casi_testati: Total number of people tested (cumulative).</a:t>
            </a:r>
            <a:endParaRPr i="1"/>
          </a:p>
          <a:p>
            <a:pPr indent="0" lvl="0" marL="0" marR="0" rtl="0" algn="l">
              <a:lnSpc>
                <a:spcPct val="115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sp>
        <p:nvSpPr>
          <p:cNvPr id="309" name="Google Shape;309;p18"/>
          <p:cNvSpPr txBox="1"/>
          <p:nvPr>
            <p:ph idx="1" type="body"/>
          </p:nvPr>
        </p:nvSpPr>
        <p:spPr>
          <a:xfrm>
            <a:off x="1151400" y="1482000"/>
            <a:ext cx="7182900" cy="3408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it" sz="1200"/>
              <a:t>Cumulative variables have been converted</a:t>
            </a:r>
            <a:r>
              <a:rPr lang="it" sz="1200"/>
              <a:t> </a:t>
            </a:r>
            <a:r>
              <a:rPr b="1" lang="it" sz="1200"/>
              <a:t>per-day</a:t>
            </a:r>
            <a:endParaRPr b="1" sz="1200"/>
          </a:p>
          <a:p>
            <a:pPr indent="-298450" lvl="1" marL="809999" marR="0" rtl="0" algn="l">
              <a:lnSpc>
                <a:spcPct val="115000"/>
              </a:lnSpc>
              <a:spcBef>
                <a:spcPts val="0"/>
              </a:spcBef>
              <a:spcAft>
                <a:spcPts val="0"/>
              </a:spcAft>
              <a:buSzPts val="1100"/>
              <a:buChar char="○"/>
            </a:pPr>
            <a:r>
              <a:rPr lang="it"/>
              <a:t>dimessi_guariti_per_day</a:t>
            </a:r>
            <a:endParaRPr/>
          </a:p>
          <a:p>
            <a:pPr indent="-298450" lvl="1" marL="809999" marR="0" rtl="0" algn="l">
              <a:lnSpc>
                <a:spcPct val="115000"/>
              </a:lnSpc>
              <a:spcBef>
                <a:spcPts val="0"/>
              </a:spcBef>
              <a:spcAft>
                <a:spcPts val="0"/>
              </a:spcAft>
              <a:buSzPts val="1100"/>
              <a:buChar char="○"/>
            </a:pPr>
            <a:r>
              <a:rPr lang="it"/>
              <a:t>deceduti_per_day</a:t>
            </a:r>
            <a:endParaRPr/>
          </a:p>
          <a:p>
            <a:pPr indent="-298450" lvl="1" marL="809999" marR="0" rtl="0" algn="l">
              <a:lnSpc>
                <a:spcPct val="115000"/>
              </a:lnSpc>
              <a:spcBef>
                <a:spcPts val="0"/>
              </a:spcBef>
              <a:spcAft>
                <a:spcPts val="0"/>
              </a:spcAft>
              <a:buSzPts val="1100"/>
              <a:buChar char="○"/>
            </a:pPr>
            <a:r>
              <a:rPr lang="it"/>
              <a:t>casi_testati_per_day</a:t>
            </a:r>
            <a:endParaRPr/>
          </a:p>
          <a:p>
            <a:pPr indent="-298450" lvl="1" marL="809999" marR="0" rtl="0" algn="l">
              <a:lnSpc>
                <a:spcPct val="115000"/>
              </a:lnSpc>
              <a:spcBef>
                <a:spcPts val="0"/>
              </a:spcBef>
              <a:spcAft>
                <a:spcPts val="0"/>
              </a:spcAft>
              <a:buSzPts val="1100"/>
              <a:buChar char="○"/>
            </a:pPr>
            <a:r>
              <a:rPr lang="it"/>
              <a:t>totale_casi_per_day</a:t>
            </a:r>
            <a:endParaRPr/>
          </a:p>
          <a:p>
            <a:pPr indent="-298450" lvl="1" marL="809999" marR="0" rtl="0" algn="l">
              <a:lnSpc>
                <a:spcPct val="115000"/>
              </a:lnSpc>
              <a:spcBef>
                <a:spcPts val="0"/>
              </a:spcBef>
              <a:spcAft>
                <a:spcPts val="0"/>
              </a:spcAft>
              <a:buSzPts val="1100"/>
              <a:buChar char="○"/>
            </a:pPr>
            <a:r>
              <a:rPr lang="it"/>
              <a:t>tamponi_per_day</a:t>
            </a:r>
            <a:endParaRPr/>
          </a:p>
          <a:p>
            <a:pPr indent="0" lvl="0" marL="0" marR="0" rtl="0" algn="l">
              <a:lnSpc>
                <a:spcPct val="115000"/>
              </a:lnSpc>
              <a:spcBef>
                <a:spcPts val="0"/>
              </a:spcBef>
              <a:spcAft>
                <a:spcPts val="0"/>
              </a:spcAft>
              <a:buNone/>
            </a:pPr>
            <a:r>
              <a:t/>
            </a:r>
            <a:endParaRPr/>
          </a:p>
          <a:p>
            <a:pPr indent="-311150" lvl="0" marL="457200" marR="0" rtl="0" algn="l">
              <a:lnSpc>
                <a:spcPct val="115000"/>
              </a:lnSpc>
              <a:spcBef>
                <a:spcPts val="0"/>
              </a:spcBef>
              <a:spcAft>
                <a:spcPts val="0"/>
              </a:spcAft>
              <a:buSzPts val="1300"/>
              <a:buChar char="●"/>
            </a:pPr>
            <a:r>
              <a:rPr b="1" lang="it" sz="1200"/>
              <a:t>Three extra covariates have been added to the original dataset</a:t>
            </a:r>
            <a:endParaRPr b="1" sz="1200"/>
          </a:p>
          <a:p>
            <a:pPr indent="-298450" lvl="1" marL="809999" marR="0" rtl="0" algn="l">
              <a:lnSpc>
                <a:spcPct val="115000"/>
              </a:lnSpc>
              <a:spcBef>
                <a:spcPts val="0"/>
              </a:spcBef>
              <a:spcAft>
                <a:spcPts val="0"/>
              </a:spcAft>
              <a:buSzPts val="1100"/>
              <a:buChar char="○"/>
            </a:pPr>
            <a:r>
              <a:rPr lang="it"/>
              <a:t>color of the region</a:t>
            </a:r>
            <a:endParaRPr/>
          </a:p>
          <a:p>
            <a:pPr indent="-298450" lvl="1" marL="809999" marR="0" rtl="0" algn="l">
              <a:lnSpc>
                <a:spcPct val="115000"/>
              </a:lnSpc>
              <a:spcBef>
                <a:spcPts val="0"/>
              </a:spcBef>
              <a:spcAft>
                <a:spcPts val="0"/>
              </a:spcAft>
              <a:buSzPts val="1100"/>
              <a:buChar char="○"/>
            </a:pPr>
            <a:r>
              <a:rPr lang="it"/>
              <a:t>rt_positive</a:t>
            </a:r>
            <a:endParaRPr/>
          </a:p>
          <a:p>
            <a:pPr indent="-298450" lvl="1" marL="809999" marR="0" rtl="0" algn="l">
              <a:lnSpc>
                <a:spcPct val="115000"/>
              </a:lnSpc>
              <a:spcBef>
                <a:spcPts val="0"/>
              </a:spcBef>
              <a:spcAft>
                <a:spcPts val="0"/>
              </a:spcAft>
              <a:buSzPts val="1100"/>
              <a:buChar char="○"/>
            </a:pPr>
            <a:r>
              <a:rPr lang="it">
                <a:highlight>
                  <a:srgbClr val="FFFF00"/>
                </a:highlight>
              </a:rPr>
              <a:t>dummy variable indicating if the peak has already been reached</a:t>
            </a:r>
            <a:endParaRPr>
              <a:highlight>
                <a:srgbClr val="FFFF00"/>
              </a:highlight>
            </a:endParaRPr>
          </a:p>
          <a:p>
            <a:pPr indent="0" lvl="0" marL="137160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15" name="Google Shape;315;p19"/>
          <p:cNvPicPr preferRelativeResize="0"/>
          <p:nvPr/>
        </p:nvPicPr>
        <p:blipFill>
          <a:blip r:embed="rId3">
            <a:alphaModFix/>
          </a:blip>
          <a:stretch>
            <a:fillRect/>
          </a:stretch>
        </p:blipFill>
        <p:spPr>
          <a:xfrm>
            <a:off x="1303799" y="1326375"/>
            <a:ext cx="5329101" cy="3551849"/>
          </a:xfrm>
          <a:prstGeom prst="rect">
            <a:avLst/>
          </a:prstGeom>
          <a:noFill/>
          <a:ln>
            <a:noFill/>
          </a:ln>
        </p:spPr>
      </p:pic>
      <p:sp>
        <p:nvSpPr>
          <p:cNvPr id="316" name="Google Shape;316;p19"/>
          <p:cNvSpPr txBox="1"/>
          <p:nvPr/>
        </p:nvSpPr>
        <p:spPr>
          <a:xfrm>
            <a:off x="6520500" y="1274500"/>
            <a:ext cx="2334000" cy="98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it" sz="1200">
                <a:solidFill>
                  <a:schemeClr val="dk2"/>
                </a:solidFill>
                <a:latin typeface="Nunito"/>
                <a:ea typeface="Nunito"/>
                <a:cs typeface="Nunito"/>
                <a:sym typeface="Nunito"/>
              </a:rPr>
              <a:t>N</a:t>
            </a:r>
            <a:r>
              <a:rPr lang="it" sz="1200">
                <a:solidFill>
                  <a:schemeClr val="dk2"/>
                </a:solidFill>
                <a:latin typeface="Nunito"/>
                <a:ea typeface="Nunito"/>
                <a:cs typeface="Nunito"/>
                <a:sym typeface="Nunito"/>
              </a:rPr>
              <a:t>umber of hospitalized people in Lombardia per day from the 1st October 2020 to the 1st February 2021</a:t>
            </a:r>
            <a:endParaRPr sz="13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20"/>
          <p:cNvSpPr txBox="1"/>
          <p:nvPr>
            <p:ph type="title"/>
          </p:nvPr>
        </p:nvSpPr>
        <p:spPr>
          <a:xfrm>
            <a:off x="1303800" y="598575"/>
            <a:ext cx="7030500" cy="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22" name="Google Shape;322;p20"/>
          <p:cNvPicPr preferRelativeResize="0"/>
          <p:nvPr/>
        </p:nvPicPr>
        <p:blipFill>
          <a:blip r:embed="rId3">
            <a:alphaModFix/>
          </a:blip>
          <a:stretch>
            <a:fillRect/>
          </a:stretch>
        </p:blipFill>
        <p:spPr>
          <a:xfrm>
            <a:off x="1303788" y="1326375"/>
            <a:ext cx="4916772" cy="3512323"/>
          </a:xfrm>
          <a:prstGeom prst="rect">
            <a:avLst/>
          </a:prstGeom>
          <a:noFill/>
          <a:ln>
            <a:noFill/>
          </a:ln>
        </p:spPr>
      </p:pic>
      <p:sp>
        <p:nvSpPr>
          <p:cNvPr id="323" name="Google Shape;323;p20"/>
          <p:cNvSpPr txBox="1"/>
          <p:nvPr/>
        </p:nvSpPr>
        <p:spPr>
          <a:xfrm>
            <a:off x="6477275" y="1179425"/>
            <a:ext cx="2334000" cy="7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it" sz="1200">
                <a:solidFill>
                  <a:schemeClr val="dk2"/>
                </a:solidFill>
                <a:latin typeface="Nunito"/>
                <a:ea typeface="Nunito"/>
                <a:cs typeface="Nunito"/>
                <a:sym typeface="Nunito"/>
              </a:rPr>
              <a:t>Distribution of the covariates overtime</a:t>
            </a:r>
            <a:endParaRPr sz="13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Exploratory Data Analysis</a:t>
            </a:r>
            <a:endParaRPr/>
          </a:p>
        </p:txBody>
      </p:sp>
      <p:pic>
        <p:nvPicPr>
          <p:cNvPr id="329" name="Google Shape;329;p21"/>
          <p:cNvPicPr preferRelativeResize="0"/>
          <p:nvPr/>
        </p:nvPicPr>
        <p:blipFill>
          <a:blip r:embed="rId3">
            <a:alphaModFix/>
          </a:blip>
          <a:stretch>
            <a:fillRect/>
          </a:stretch>
        </p:blipFill>
        <p:spPr>
          <a:xfrm>
            <a:off x="792263" y="1482825"/>
            <a:ext cx="7559465" cy="3240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